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63" r:id="rId5"/>
    <p:sldId id="266" r:id="rId6"/>
    <p:sldId id="262" r:id="rId7"/>
    <p:sldId id="264" r:id="rId8"/>
    <p:sldId id="265" r:id="rId9"/>
    <p:sldId id="267" r:id="rId10"/>
    <p:sldId id="268" r:id="rId11"/>
    <p:sldId id="269" r:id="rId12"/>
    <p:sldId id="257" r:id="rId13"/>
    <p:sldId id="270" r:id="rId14"/>
    <p:sldId id="258" r:id="rId15"/>
  </p:sldIdLst>
  <p:sldSz cx="12192000" cy="6858000"/>
  <p:notesSz cx="6858000" cy="9144000"/>
  <p:custDataLst>
    <p:tags r:id="rId16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610F"/>
    <a:srgbClr val="FFFF00"/>
    <a:srgbClr val="C664F4"/>
    <a:srgbClr val="E2AFF9"/>
    <a:srgbClr val="EBCAFA"/>
    <a:srgbClr val="BC48F2"/>
    <a:srgbClr val="E2B1FA"/>
    <a:srgbClr val="E3B2F9"/>
    <a:srgbClr val="E1ADF9"/>
    <a:srgbClr val="C053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46F890A9-2807-4EBB-B81D-B2AA78EC7F39}" styleName="Темный стиль 2 — акцент 5/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a14="http://schemas.microsoft.com/office/drawing/2010/main" xmlns:p14="http://schemas.microsoft.com/office/powerpoint/2010/main" xmlns="" id="{6E888F79-BADA-46B4-A968-15D9997372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19275" y="-20637"/>
            <a:ext cx="9144000" cy="2387600"/>
          </a:xfrm>
          <a:effectLst>
            <a:outerShdw blurRad="63500" sx="102000" sy="102000" algn="ctr" rotWithShape="0">
              <a:schemeClr val="bg1">
                <a:alpha val="40000"/>
              </a:schemeClr>
            </a:outerShdw>
          </a:effectLst>
        </p:spPr>
        <p:txBody>
          <a:bodyPr anchor="b">
            <a:normAutofit/>
          </a:bodyPr>
          <a:lstStyle>
            <a:lvl1pPr algn="ctr">
              <a:defRPr sz="8800" b="1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852281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9="http://schemas.microsoft.com/office/powerpoint/2015/09/main" xmlns:p15="http://schemas.microsoft.com/office/powerpoint/2012/main" xmlns:a14="http://schemas.microsoft.com/office/drawing/2010/main"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a14="http://schemas.microsoft.com/office/drawing/2010/main" xmlns:p14="http://schemas.microsoft.com/office/powerpoint/2010/main" xmlns="" id="{CC84E534-41C5-4E76-BE4A-960384F7AD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62514" y="365125"/>
            <a:ext cx="8291286" cy="1325563"/>
          </a:xfrm>
        </p:spPr>
        <p:txBody>
          <a:bodyPr/>
          <a:lstStyle>
            <a:lvl1pPr>
              <a:defRPr b="1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a14="http://schemas.microsoft.com/office/drawing/2010/main" xmlns:p14="http://schemas.microsoft.com/office/powerpoint/2010/main" xmlns="" id="{E3B82096-7AF9-4EEA-86A1-D9D7A44231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62514" y="1825625"/>
            <a:ext cx="8291286" cy="4351338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  <a:lvl2pPr>
              <a:defRPr>
                <a:solidFill>
                  <a:schemeClr val="accent1">
                    <a:lumMod val="50000"/>
                  </a:schemeClr>
                </a:solidFill>
              </a:defRPr>
            </a:lvl2pPr>
            <a:lvl3pPr>
              <a:defRPr>
                <a:solidFill>
                  <a:schemeClr val="accent1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1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1">
                    <a:lumMod val="50000"/>
                  </a:schemeClr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pic>
        <p:nvPicPr>
          <p:cNvPr id="8" name="Рисунок 7" descr="Изображение выглядит как дерево, трава, внешний, растение&#10;&#10;Автоматически созданное описание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a14="http://schemas.microsoft.com/office/drawing/2010/main" xmlns:p14="http://schemas.microsoft.com/office/powerpoint/2010/main" xmlns="" id="{54CA516A-9D99-4664-BAF0-E71369B51BD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89388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132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9="http://schemas.microsoft.com/office/powerpoint/2015/09/main" xmlns:p15="http://schemas.microsoft.com/office/powerpoint/2012/main" xmlns:a14="http://schemas.microsoft.com/office/drawing/2010/main"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Изображение выглядит как дерево, внешний, природа&#10;&#10;Автоматически созданное описание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a14="http://schemas.microsoft.com/office/drawing/2010/main" xmlns:p14="http://schemas.microsoft.com/office/powerpoint/2010/main" xmlns="" id="{A3D5038D-2D34-4FA1-BDC9-2DC604D7D81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4950" y="0"/>
            <a:ext cx="59544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7891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9="http://schemas.microsoft.com/office/powerpoint/2015/09/main" xmlns:p15="http://schemas.microsoft.com/office/powerpoint/2012/main" xmlns:a14="http://schemas.microsoft.com/office/drawing/2010/main"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presentation-creation.ru/" TargetMode="Externa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>
            <a:lum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a14="http://schemas.microsoft.com/office/drawing/2010/main" xmlns:p14="http://schemas.microsoft.com/office/powerpoint/2010/main" xmlns="" id="{F74552CB-2298-46D9-B8AB-F4B8A098E2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a14="http://schemas.microsoft.com/office/drawing/2010/main" xmlns:p14="http://schemas.microsoft.com/office/powerpoint/2010/main" xmlns="" id="{43F9A7F4-9853-47B5-9218-C213935305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a14="http://schemas.microsoft.com/office/drawing/2010/main" xmlns:p14="http://schemas.microsoft.com/office/powerpoint/2010/main" xmlns="" id="{227F95EA-B546-40E5-955E-973EA04C53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225256-EB4B-4638-A26A-2DFE18B0AEEE}" type="datetimeFigureOut">
              <a:rPr lang="ru-RU" smtClean="0"/>
              <a:t>25.12.2024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a14="http://schemas.microsoft.com/office/drawing/2010/main" xmlns:p14="http://schemas.microsoft.com/office/powerpoint/2010/main" xmlns="" id="{6FFFF830-B83E-470D-9903-33FD1DB39D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a14="http://schemas.microsoft.com/office/drawing/2010/main" xmlns:p14="http://schemas.microsoft.com/office/powerpoint/2010/main" xmlns="" id="{34C71D2B-DD87-4F95-AE17-6A2EC1C181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84A817-2A67-4288-9E7B-92C4DDD59B14}" type="slidenum">
              <a:rPr lang="ru-RU" smtClean="0"/>
              <a:t>‹#›</a:t>
            </a:fld>
            <a:endParaRPr lang="ru-RU"/>
          </a:p>
        </p:txBody>
      </p:sp>
      <p:pic>
        <p:nvPicPr>
          <p:cNvPr id="7" name="Рисунок 6">
            <a:hlinkClick r:id="rId6"/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a14="http://schemas.microsoft.com/office/drawing/2010/main" xmlns:p14="http://schemas.microsoft.com/office/powerpoint/2010/main" xmlns="" id="{47B89673-269B-483F-B129-9D3CE40FFEE5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20688" y="45855"/>
            <a:ext cx="757762" cy="757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7230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5" r:id="rId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9="http://schemas.microsoft.com/office/powerpoint/2015/09/main" xmlns:p15="http://schemas.microsoft.com/office/powerpoint/2012/main" xmlns:a14="http://schemas.microsoft.com/office/drawing/2010/main"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vk.com/public217064293" TargetMode="External"/><Relationship Id="rId2" Type="http://schemas.openxmlformats.org/officeDocument/2006/relationships/hyperlink" Target="mailto:ya.mdou347@yandex.ru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a14="http://schemas.microsoft.com/office/drawing/2010/main" xmlns:p14="http://schemas.microsoft.com/office/powerpoint/2010/main" xmlns="" id="{BEF1700D-8834-4889-9306-C3786535A6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05424" y="1153296"/>
            <a:ext cx="9161319" cy="4349579"/>
          </a:xfrm>
        </p:spPr>
        <p:txBody>
          <a:bodyPr>
            <a:noAutofit/>
          </a:bodyPr>
          <a:lstStyle/>
          <a:p>
            <a:r>
              <a:rPr lang="ru-RU" sz="2000" dirty="0" smtClean="0">
                <a:ln w="0"/>
                <a:solidFill>
                  <a:srgbClr val="7030A0"/>
                </a:solidFill>
                <a:latin typeface="+mn-lt"/>
              </a:rPr>
              <a:t/>
            </a:r>
            <a:br>
              <a:rPr lang="ru-RU" sz="2000" dirty="0" smtClean="0">
                <a:ln w="0"/>
                <a:solidFill>
                  <a:srgbClr val="7030A0"/>
                </a:solidFill>
                <a:latin typeface="+mn-lt"/>
              </a:rPr>
            </a:br>
            <a:r>
              <a:rPr lang="ru-RU" sz="2000" dirty="0">
                <a:ln w="0"/>
                <a:solidFill>
                  <a:srgbClr val="7030A0"/>
                </a:solidFill>
                <a:latin typeface="+mn-lt"/>
              </a:rPr>
              <a:t/>
            </a:r>
            <a:br>
              <a:rPr lang="ru-RU" sz="2000" dirty="0">
                <a:ln w="0"/>
                <a:solidFill>
                  <a:srgbClr val="7030A0"/>
                </a:solidFill>
                <a:latin typeface="+mn-lt"/>
              </a:rPr>
            </a:br>
            <a:r>
              <a:rPr lang="ru-RU" sz="2000" dirty="0" smtClean="0">
                <a:ln w="0"/>
                <a:solidFill>
                  <a:srgbClr val="7030A0"/>
                </a:solidFill>
                <a:latin typeface="+mn-lt"/>
              </a:rPr>
              <a:t/>
            </a:r>
            <a:br>
              <a:rPr lang="ru-RU" sz="2000" dirty="0" smtClean="0">
                <a:ln w="0"/>
                <a:solidFill>
                  <a:srgbClr val="7030A0"/>
                </a:solidFill>
                <a:latin typeface="+mn-lt"/>
              </a:rPr>
            </a:br>
            <a:r>
              <a:rPr lang="ru-RU" sz="2000" dirty="0">
                <a:ln w="0"/>
                <a:solidFill>
                  <a:srgbClr val="7030A0"/>
                </a:solidFill>
                <a:latin typeface="+mn-lt"/>
              </a:rPr>
              <a:t/>
            </a:r>
            <a:br>
              <a:rPr lang="ru-RU" sz="2000" dirty="0">
                <a:ln w="0"/>
                <a:solidFill>
                  <a:srgbClr val="7030A0"/>
                </a:solidFill>
                <a:latin typeface="+mn-lt"/>
              </a:rPr>
            </a:br>
            <a:r>
              <a:rPr lang="ru-RU" sz="2000" dirty="0" smtClean="0">
                <a:ln w="0"/>
                <a:solidFill>
                  <a:srgbClr val="7030A0"/>
                </a:solidFill>
                <a:latin typeface="+mn-lt"/>
              </a:rPr>
              <a:t/>
            </a:r>
            <a:br>
              <a:rPr lang="ru-RU" sz="2000" dirty="0" smtClean="0">
                <a:ln w="0"/>
                <a:solidFill>
                  <a:srgbClr val="7030A0"/>
                </a:solidFill>
                <a:latin typeface="+mn-lt"/>
              </a:rPr>
            </a:br>
            <a:r>
              <a:rPr lang="ru-RU" sz="2000" dirty="0" smtClean="0">
                <a:ln w="0"/>
                <a:solidFill>
                  <a:srgbClr val="7030A0"/>
                </a:solidFill>
                <a:latin typeface="+mn-lt"/>
              </a:rPr>
              <a:t>Муниципальное бюджетное дошкольное образовательное учреждение – детский сад № 347</a:t>
            </a:r>
            <a:br>
              <a:rPr lang="ru-RU" sz="2000" dirty="0" smtClean="0">
                <a:ln w="0"/>
                <a:solidFill>
                  <a:srgbClr val="7030A0"/>
                </a:solidFill>
                <a:latin typeface="+mn-lt"/>
              </a:rPr>
            </a:br>
            <a:r>
              <a:rPr lang="ru-RU" dirty="0" smtClean="0">
                <a:ln w="0"/>
                <a:solidFill>
                  <a:srgbClr val="7030A0"/>
                </a:solidFill>
                <a:latin typeface="+mn-lt"/>
              </a:rPr>
              <a:t/>
            </a:r>
            <a:br>
              <a:rPr lang="ru-RU" dirty="0" smtClean="0">
                <a:ln w="0"/>
                <a:solidFill>
                  <a:srgbClr val="7030A0"/>
                </a:solidFill>
                <a:latin typeface="+mn-lt"/>
              </a:rPr>
            </a:br>
            <a:r>
              <a:rPr lang="ru-RU" sz="3600" dirty="0" smtClean="0">
                <a:ln w="0"/>
                <a:solidFill>
                  <a:srgbClr val="7030A0"/>
                </a:solidFill>
                <a:latin typeface="+mn-lt"/>
              </a:rPr>
              <a:t>Краткая презентация к образовательной программе дошкольного образования</a:t>
            </a:r>
            <a:r>
              <a:rPr lang="ru-RU" sz="4800" dirty="0" smtClean="0">
                <a:ln w="0"/>
                <a:solidFill>
                  <a:srgbClr val="7030A0"/>
                </a:solidFill>
                <a:latin typeface="+mn-lt"/>
              </a:rPr>
              <a:t/>
            </a:r>
            <a:br>
              <a:rPr lang="ru-RU" sz="4800" dirty="0" smtClean="0">
                <a:ln w="0"/>
                <a:solidFill>
                  <a:srgbClr val="7030A0"/>
                </a:solidFill>
                <a:latin typeface="+mn-lt"/>
              </a:rPr>
            </a:br>
            <a:r>
              <a:rPr lang="ru-RU" sz="2400" dirty="0" smtClean="0">
                <a:ln w="0"/>
                <a:solidFill>
                  <a:srgbClr val="7030A0"/>
                </a:solidFill>
                <a:latin typeface="+mn-lt"/>
              </a:rPr>
              <a:t/>
            </a:r>
            <a:br>
              <a:rPr lang="ru-RU" sz="2400" dirty="0" smtClean="0">
                <a:ln w="0"/>
                <a:solidFill>
                  <a:srgbClr val="7030A0"/>
                </a:solidFill>
                <a:latin typeface="+mn-lt"/>
              </a:rPr>
            </a:br>
            <a:r>
              <a:rPr lang="ru-RU" sz="2400" dirty="0" smtClean="0">
                <a:latin typeface="Georgia" panose="02040502050405020303" pitchFamily="18" charset="0"/>
              </a:rPr>
              <a:t>Дополнительный </a:t>
            </a:r>
            <a:r>
              <a:rPr lang="ru-RU" sz="2400" dirty="0">
                <a:latin typeface="Georgia" panose="02040502050405020303" pitchFamily="18" charset="0"/>
              </a:rPr>
              <a:t>раздел ОП </a:t>
            </a:r>
            <a:r>
              <a:rPr lang="ru-RU" sz="2400" dirty="0" smtClean="0">
                <a:latin typeface="Georgia" panose="02040502050405020303" pitchFamily="18" charset="0"/>
              </a:rPr>
              <a:t>ДО</a:t>
            </a:r>
            <a:br>
              <a:rPr lang="ru-RU" sz="2400" dirty="0" smtClean="0">
                <a:latin typeface="Georgia" panose="02040502050405020303" pitchFamily="18" charset="0"/>
              </a:rPr>
            </a:br>
            <a:r>
              <a:rPr lang="ru-RU" sz="2400" dirty="0" smtClean="0">
                <a:latin typeface="Georgia" panose="02040502050405020303" pitchFamily="18" charset="0"/>
              </a:rPr>
              <a:t> </a:t>
            </a:r>
            <a:r>
              <a:rPr lang="ru-RU" sz="2400" dirty="0">
                <a:latin typeface="Georgia" panose="02040502050405020303" pitchFamily="18" charset="0"/>
              </a:rPr>
              <a:t>для родителей (законных представителей)</a:t>
            </a:r>
            <a:r>
              <a:rPr lang="ru-RU" sz="2400" dirty="0" smtClean="0">
                <a:ln w="0"/>
                <a:solidFill>
                  <a:srgbClr val="7030A0"/>
                </a:solidFill>
                <a:latin typeface="Georgia" panose="02040502050405020303" pitchFamily="18" charset="0"/>
              </a:rPr>
              <a:t/>
            </a:r>
            <a:br>
              <a:rPr lang="ru-RU" sz="2400" dirty="0" smtClean="0">
                <a:ln w="0"/>
                <a:solidFill>
                  <a:srgbClr val="7030A0"/>
                </a:solidFill>
                <a:latin typeface="Georgia" panose="02040502050405020303" pitchFamily="18" charset="0"/>
              </a:rPr>
            </a:br>
            <a:r>
              <a:rPr lang="ru-RU" sz="2400" dirty="0" smtClean="0">
                <a:ln w="0"/>
                <a:solidFill>
                  <a:srgbClr val="7030A0"/>
                </a:solidFill>
                <a:latin typeface="Georgia" panose="02040502050405020303" pitchFamily="18" charset="0"/>
              </a:rPr>
              <a:t> </a:t>
            </a:r>
            <a:endParaRPr lang="ru-RU" sz="2400" dirty="0">
              <a:ln w="0"/>
              <a:solidFill>
                <a:srgbClr val="7030A0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8248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9="http://schemas.microsoft.com/office/powerpoint/2015/09/main" xmlns:p15="http://schemas.microsoft.com/office/powerpoint/2012/main" xmlns:a14="http://schemas.microsoft.com/office/drawing/2010/main"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19427987"/>
              </p:ext>
            </p:extLst>
          </p:nvPr>
        </p:nvGraphicFramePr>
        <p:xfrm>
          <a:off x="1563228" y="950995"/>
          <a:ext cx="9310718" cy="37198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41304"/>
                <a:gridCol w="1704262"/>
                <a:gridCol w="2517065"/>
                <a:gridCol w="3348087"/>
              </a:tblGrid>
              <a:tr h="371985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Консультационное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050" b="0" dirty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вопросы взаимодействия родителей с ребенком, преодоления возникающих проблем воспитания и обучения детей;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050" b="0" dirty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особенности поведения и взаимодействия ребенка со сверстниками и педагогом;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050" b="0" dirty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возникающие проблемные ситуации; − способы воспитания и построения продуктивного взаимодействия с детьми младенческого, раннего и дошкольного возрастов;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050" b="0" dirty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способы организации и участия в детских деятельностях, образовательном процессе и </a:t>
                      </a:r>
                      <a:r>
                        <a:rPr lang="ru-RU" sz="1050" b="0" dirty="0" err="1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др</a:t>
                      </a:r>
                      <a:endParaRPr lang="ru-RU" sz="1050" b="0" dirty="0"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162710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64365329"/>
              </p:ext>
            </p:extLst>
          </p:nvPr>
        </p:nvGraphicFramePr>
        <p:xfrm>
          <a:off x="1563228" y="950995"/>
          <a:ext cx="9310718" cy="37198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41304"/>
                <a:gridCol w="1704262"/>
                <a:gridCol w="2517065"/>
                <a:gridCol w="3348087"/>
              </a:tblGrid>
              <a:tr h="371985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Совместная образовательная деятельность педагогов и родителей обучающихся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Вовлечение родителей в образовательный процесс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Расширять сферу участия родителей в жизнедеятельности образовательной организации через организацию эффективных форм взаимодействия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обогащение социального опыта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вопросы реализации некоторых образовательных задач, организации РППС и образовательных мероприятий;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инициативы родителей детей младенческого, раннего и дошкольного возрастов;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разработка и реализация образовательных проектов МБДОУ совместно с семьей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акции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семинары-практикумы,</a:t>
                      </a:r>
                    </a:p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творческие мастерские, консультации, педагогические гостиные, родительские клубы и др.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выставки работ родителей и детей, семейные вернисажи. привлечение/вовлечение (в том числе и через ребенка) родителей к участию в образовательных мероприятиях, направленных на решение познавательных и воспитательных задач;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семейный и групповые альбомы 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совместные праздники, </a:t>
                      </a:r>
                      <a:r>
                        <a:rPr lang="ru-RU" sz="1100" b="0" dirty="0" err="1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турслеты</a:t>
                      </a: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вечера:  семейные спортивные и тематические мероприятия, тематические досуги и др.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41785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a14="http://schemas.microsoft.com/office/drawing/2010/main" xmlns:p14="http://schemas.microsoft.com/office/powerpoint/2010/main" xmlns="" id="{2E72B854-4C9E-4413-9A5C-9CC87A4C57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1938" y="1145059"/>
            <a:ext cx="8291286" cy="4209536"/>
          </a:xfrm>
        </p:spPr>
        <p:txBody>
          <a:bodyPr>
            <a:normAutofit/>
          </a:bodyPr>
          <a:lstStyle/>
          <a:p>
            <a:r>
              <a:rPr lang="ru-RU" sz="1800" dirty="0">
                <a:solidFill>
                  <a:schemeClr val="tx1"/>
                </a:solidFill>
                <a:latin typeface="Georgia" panose="02040502050405020303" pitchFamily="18" charset="0"/>
              </a:rPr>
              <a:t>Контингент воспитанников распределен по возрастным группам в соответствии закономерностями психического развития ребенка (или с общими характеристиками возрастного развития детей или с возрастными характеристиками детей). </a:t>
            </a:r>
            <a:br>
              <a:rPr lang="ru-RU" sz="1800" dirty="0">
                <a:solidFill>
                  <a:schemeClr val="tx1"/>
                </a:solidFill>
                <a:latin typeface="Georgia" panose="02040502050405020303" pitchFamily="18" charset="0"/>
              </a:rPr>
            </a:br>
            <a:r>
              <a:rPr lang="ru-RU" sz="1800" dirty="0" smtClean="0">
                <a:solidFill>
                  <a:schemeClr val="tx1"/>
                </a:solidFill>
                <a:latin typeface="Georgia" panose="02040502050405020303" pitchFamily="18" charset="0"/>
              </a:rPr>
              <a:t/>
            </a:r>
            <a:br>
              <a:rPr lang="ru-RU" sz="1800" dirty="0" smtClean="0">
                <a:solidFill>
                  <a:schemeClr val="tx1"/>
                </a:solidFill>
                <a:latin typeface="Georgia" panose="02040502050405020303" pitchFamily="18" charset="0"/>
              </a:rPr>
            </a:br>
            <a:r>
              <a:rPr lang="ru-RU" sz="1800" dirty="0" smtClean="0">
                <a:solidFill>
                  <a:srgbClr val="FFFF00"/>
                </a:solidFill>
                <a:latin typeface="Georgia" panose="02040502050405020303" pitchFamily="18" charset="0"/>
              </a:rPr>
              <a:t>Основной </a:t>
            </a:r>
            <a:r>
              <a:rPr lang="ru-RU" sz="1800" dirty="0">
                <a:solidFill>
                  <a:srgbClr val="FFFF00"/>
                </a:solidFill>
                <a:latin typeface="Georgia" panose="02040502050405020303" pitchFamily="18" charset="0"/>
              </a:rPr>
              <a:t>структурной единицей - является группа. </a:t>
            </a:r>
            <a:r>
              <a:rPr lang="ru-RU" sz="1800" dirty="0" smtClean="0">
                <a:solidFill>
                  <a:srgbClr val="FFFF00"/>
                </a:solidFill>
                <a:latin typeface="Georgia" panose="02040502050405020303" pitchFamily="18" charset="0"/>
              </a:rPr>
              <a:t/>
            </a:r>
            <a:br>
              <a:rPr lang="ru-RU" sz="1800" dirty="0" smtClean="0">
                <a:solidFill>
                  <a:srgbClr val="FFFF00"/>
                </a:solidFill>
                <a:latin typeface="Georgia" panose="02040502050405020303" pitchFamily="18" charset="0"/>
              </a:rPr>
            </a:br>
            <a:r>
              <a:rPr lang="ru-RU" sz="1800" dirty="0" smtClean="0">
                <a:solidFill>
                  <a:schemeClr val="tx1"/>
                </a:solidFill>
                <a:latin typeface="Georgia" panose="02040502050405020303" pitchFamily="18" charset="0"/>
              </a:rPr>
              <a:t>В </a:t>
            </a:r>
            <a:r>
              <a:rPr lang="ru-RU" sz="1800" dirty="0">
                <a:solidFill>
                  <a:schemeClr val="tx1"/>
                </a:solidFill>
                <a:latin typeface="Georgia" panose="02040502050405020303" pitchFamily="18" charset="0"/>
              </a:rPr>
              <a:t>ДОУ функционирует 11 групп. </a:t>
            </a:r>
            <a:br>
              <a:rPr lang="ru-RU" sz="1800" dirty="0">
                <a:solidFill>
                  <a:schemeClr val="tx1"/>
                </a:solidFill>
                <a:latin typeface="Georgia" panose="02040502050405020303" pitchFamily="18" charset="0"/>
              </a:rPr>
            </a:br>
            <a:r>
              <a:rPr lang="ru-RU" sz="1800" dirty="0" smtClean="0">
                <a:solidFill>
                  <a:schemeClr val="tx1"/>
                </a:solidFill>
                <a:latin typeface="Georgia" panose="02040502050405020303" pitchFamily="18" charset="0"/>
              </a:rPr>
              <a:t/>
            </a:r>
            <a:br>
              <a:rPr lang="ru-RU" sz="1800" dirty="0" smtClean="0">
                <a:solidFill>
                  <a:schemeClr val="tx1"/>
                </a:solidFill>
                <a:latin typeface="Georgia" panose="02040502050405020303" pitchFamily="18" charset="0"/>
              </a:rPr>
            </a:br>
            <a:r>
              <a:rPr lang="ru-RU" sz="1800" dirty="0" smtClean="0">
                <a:solidFill>
                  <a:schemeClr val="tx1"/>
                </a:solidFill>
                <a:latin typeface="Georgia" panose="02040502050405020303" pitchFamily="18" charset="0"/>
              </a:rPr>
              <a:t>Группы </a:t>
            </a:r>
            <a:r>
              <a:rPr lang="ru-RU" sz="1800" dirty="0">
                <a:solidFill>
                  <a:schemeClr val="tx1"/>
                </a:solidFill>
                <a:latin typeface="Georgia" panose="02040502050405020303" pitchFamily="18" charset="0"/>
              </a:rPr>
              <a:t>созданы по возрастному принципу. </a:t>
            </a:r>
            <a:br>
              <a:rPr lang="ru-RU" sz="1800" dirty="0">
                <a:solidFill>
                  <a:schemeClr val="tx1"/>
                </a:solidFill>
                <a:latin typeface="Georgia" panose="02040502050405020303" pitchFamily="18" charset="0"/>
              </a:rPr>
            </a:br>
            <a:r>
              <a:rPr lang="ru-RU" sz="1800" dirty="0">
                <a:solidFill>
                  <a:schemeClr val="tx1"/>
                </a:solidFill>
                <a:latin typeface="Georgia" panose="02040502050405020303" pitchFamily="18" charset="0"/>
              </a:rPr>
              <a:t>- раннего возраста (1.5-2)– 2 группы: </a:t>
            </a:r>
            <a:br>
              <a:rPr lang="ru-RU" sz="1800" dirty="0">
                <a:solidFill>
                  <a:schemeClr val="tx1"/>
                </a:solidFill>
                <a:latin typeface="Georgia" panose="02040502050405020303" pitchFamily="18" charset="0"/>
              </a:rPr>
            </a:br>
            <a:r>
              <a:rPr lang="ru-RU" sz="1800" dirty="0">
                <a:solidFill>
                  <a:schemeClr val="tx1"/>
                </a:solidFill>
                <a:latin typeface="Georgia" panose="02040502050405020303" pitchFamily="18" charset="0"/>
              </a:rPr>
              <a:t>- младшая группа (2-3 года) – 1 группа;</a:t>
            </a:r>
            <a:br>
              <a:rPr lang="ru-RU" sz="1800" dirty="0">
                <a:solidFill>
                  <a:schemeClr val="tx1"/>
                </a:solidFill>
                <a:latin typeface="Georgia" panose="02040502050405020303" pitchFamily="18" charset="0"/>
              </a:rPr>
            </a:br>
            <a:r>
              <a:rPr lang="ru-RU" sz="1800" dirty="0">
                <a:solidFill>
                  <a:schemeClr val="tx1"/>
                </a:solidFill>
                <a:latin typeface="Georgia" panose="02040502050405020303" pitchFamily="18" charset="0"/>
              </a:rPr>
              <a:t>- 2 младшая группа (3-4 года) – 2 группы;</a:t>
            </a:r>
            <a:br>
              <a:rPr lang="ru-RU" sz="1800" dirty="0">
                <a:solidFill>
                  <a:schemeClr val="tx1"/>
                </a:solidFill>
                <a:latin typeface="Georgia" panose="02040502050405020303" pitchFamily="18" charset="0"/>
              </a:rPr>
            </a:br>
            <a:r>
              <a:rPr lang="ru-RU" sz="1800" dirty="0">
                <a:solidFill>
                  <a:schemeClr val="tx1"/>
                </a:solidFill>
                <a:latin typeface="Georgia" panose="02040502050405020303" pitchFamily="18" charset="0"/>
              </a:rPr>
              <a:t>- средняя группа (4-5 лет) – 2 группы</a:t>
            </a:r>
            <a:br>
              <a:rPr lang="ru-RU" sz="1800" dirty="0">
                <a:solidFill>
                  <a:schemeClr val="tx1"/>
                </a:solidFill>
                <a:latin typeface="Georgia" panose="02040502050405020303" pitchFamily="18" charset="0"/>
              </a:rPr>
            </a:br>
            <a:r>
              <a:rPr lang="ru-RU" sz="1800" dirty="0">
                <a:solidFill>
                  <a:schemeClr val="tx1"/>
                </a:solidFill>
                <a:latin typeface="Georgia" panose="02040502050405020303" pitchFamily="18" charset="0"/>
              </a:rPr>
              <a:t>- старшая группа (5-6 лет) – 2 группы;</a:t>
            </a:r>
            <a:br>
              <a:rPr lang="ru-RU" sz="1800" dirty="0">
                <a:solidFill>
                  <a:schemeClr val="tx1"/>
                </a:solidFill>
                <a:latin typeface="Georgia" panose="02040502050405020303" pitchFamily="18" charset="0"/>
              </a:rPr>
            </a:br>
            <a:r>
              <a:rPr lang="ru-RU" sz="1800" dirty="0">
                <a:solidFill>
                  <a:schemeClr val="tx1"/>
                </a:solidFill>
                <a:latin typeface="Georgia" panose="02040502050405020303" pitchFamily="18" charset="0"/>
              </a:rPr>
              <a:t>- подготовительная к школе группа (6-7 лет) – 2 группы</a:t>
            </a:r>
            <a:br>
              <a:rPr lang="ru-RU" sz="1800" dirty="0">
                <a:solidFill>
                  <a:schemeClr val="tx1"/>
                </a:solidFill>
                <a:latin typeface="Georgia" panose="02040502050405020303" pitchFamily="18" charset="0"/>
              </a:rPr>
            </a:br>
            <a:endParaRPr lang="ru-RU" sz="1800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0155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9="http://schemas.microsoft.com/office/powerpoint/2015/09/main" xmlns:p15="http://schemas.microsoft.com/office/powerpoint/2012/main" xmlns:a14="http://schemas.microsoft.com/office/drawing/2010/main"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a14="http://schemas.microsoft.com/office/drawing/2010/main" xmlns:p14="http://schemas.microsoft.com/office/powerpoint/2010/main" xmlns="" id="{2E72B854-4C9E-4413-9A5C-9CC87A4C57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6651" y="1400432"/>
            <a:ext cx="8291286" cy="420953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1800" dirty="0" smtClean="0">
                <a:solidFill>
                  <a:srgbClr val="FFFF00"/>
                </a:solidFill>
                <a:latin typeface="Georgia" panose="02040502050405020303" pitchFamily="18" charset="0"/>
              </a:rPr>
              <a:t>Общие сведения</a:t>
            </a:r>
            <a:r>
              <a:rPr lang="en-US" sz="1800" dirty="0" smtClean="0">
                <a:solidFill>
                  <a:srgbClr val="FFFF00"/>
                </a:solidFill>
                <a:latin typeface="Georgia" panose="02040502050405020303" pitchFamily="18" charset="0"/>
              </a:rPr>
              <a:t/>
            </a:r>
            <a:br>
              <a:rPr lang="en-US" sz="1800" dirty="0" smtClean="0">
                <a:solidFill>
                  <a:srgbClr val="FFFF00"/>
                </a:solidFill>
                <a:latin typeface="Georgia" panose="02040502050405020303" pitchFamily="18" charset="0"/>
              </a:rPr>
            </a:br>
            <a:r>
              <a:rPr lang="ru-RU" sz="1800" dirty="0" smtClean="0">
                <a:solidFill>
                  <a:schemeClr val="tx1"/>
                </a:solidFill>
                <a:latin typeface="Georgia" panose="02040502050405020303" pitchFamily="18" charset="0"/>
              </a:rPr>
              <a:t/>
            </a:r>
            <a:br>
              <a:rPr lang="ru-RU" sz="1800" dirty="0" smtClean="0">
                <a:solidFill>
                  <a:schemeClr val="tx1"/>
                </a:solidFill>
                <a:latin typeface="Georgia" panose="02040502050405020303" pitchFamily="18" charset="0"/>
              </a:rPr>
            </a:br>
            <a:r>
              <a:rPr lang="ru-RU" sz="1600" dirty="0">
                <a:solidFill>
                  <a:schemeClr val="tx1"/>
                </a:solidFill>
                <a:latin typeface="Georgia" panose="02040502050405020303" pitchFamily="18" charset="0"/>
              </a:rPr>
              <a:t>ДЕПАРТАМЕНТ ОБРАЗОВАНИЯ АДМИНИСТРАЦИИ</a:t>
            </a:r>
            <a:br>
              <a:rPr lang="ru-RU" sz="1600" dirty="0">
                <a:solidFill>
                  <a:schemeClr val="tx1"/>
                </a:solidFill>
                <a:latin typeface="Georgia" panose="02040502050405020303" pitchFamily="18" charset="0"/>
              </a:rPr>
            </a:br>
            <a:r>
              <a:rPr lang="ru-RU" sz="1600" dirty="0">
                <a:solidFill>
                  <a:schemeClr val="tx1"/>
                </a:solidFill>
                <a:latin typeface="Georgia" panose="02040502050405020303" pitchFamily="18" charset="0"/>
              </a:rPr>
              <a:t>ГОРОДА ЕКАТЕРИНБУРГА</a:t>
            </a:r>
            <a:br>
              <a:rPr lang="ru-RU" sz="1600" dirty="0">
                <a:solidFill>
                  <a:schemeClr val="tx1"/>
                </a:solidFill>
                <a:latin typeface="Georgia" panose="02040502050405020303" pitchFamily="18" charset="0"/>
              </a:rPr>
            </a:br>
            <a:r>
              <a:rPr lang="ru-RU" sz="1600" dirty="0">
                <a:solidFill>
                  <a:schemeClr val="tx1"/>
                </a:solidFill>
                <a:latin typeface="Georgia" panose="02040502050405020303" pitchFamily="18" charset="0"/>
              </a:rPr>
              <a:t>Муниципальное бюджетное дошкольное образовательное учреждение  -  детский  сад № 347</a:t>
            </a:r>
            <a:br>
              <a:rPr lang="ru-RU" sz="1600" dirty="0">
                <a:solidFill>
                  <a:schemeClr val="tx1"/>
                </a:solidFill>
                <a:latin typeface="Georgia" panose="02040502050405020303" pitchFamily="18" charset="0"/>
              </a:rPr>
            </a:br>
            <a:r>
              <a:rPr lang="ru-RU" sz="1600" dirty="0">
                <a:solidFill>
                  <a:schemeClr val="tx1"/>
                </a:solidFill>
                <a:latin typeface="Georgia" panose="02040502050405020303" pitchFamily="18" charset="0"/>
              </a:rPr>
              <a:t>МБДОУ – детский сад № 347</a:t>
            </a:r>
            <a:br>
              <a:rPr lang="ru-RU" sz="1600" dirty="0">
                <a:solidFill>
                  <a:schemeClr val="tx1"/>
                </a:solidFill>
                <a:latin typeface="Georgia" panose="02040502050405020303" pitchFamily="18" charset="0"/>
              </a:rPr>
            </a:br>
            <a:r>
              <a:rPr lang="ru-RU" sz="1600" dirty="0">
                <a:solidFill>
                  <a:schemeClr val="tx1"/>
                </a:solidFill>
                <a:latin typeface="Georgia" panose="02040502050405020303" pitchFamily="18" charset="0"/>
              </a:rPr>
              <a:t>620144, Свердловская обл.</a:t>
            </a:r>
            <a:br>
              <a:rPr lang="ru-RU" sz="1600" dirty="0">
                <a:solidFill>
                  <a:schemeClr val="tx1"/>
                </a:solidFill>
                <a:latin typeface="Georgia" panose="02040502050405020303" pitchFamily="18" charset="0"/>
              </a:rPr>
            </a:br>
            <a:r>
              <a:rPr lang="ru-RU" sz="1600" dirty="0">
                <a:solidFill>
                  <a:schemeClr val="tx1"/>
                </a:solidFill>
                <a:latin typeface="Georgia" panose="02040502050405020303" pitchFamily="18" charset="0"/>
              </a:rPr>
              <a:t>г. Екатеринбург, ул. </a:t>
            </a:r>
            <a:r>
              <a:rPr lang="ru-RU" sz="1600" dirty="0" err="1">
                <a:solidFill>
                  <a:schemeClr val="tx1"/>
                </a:solidFill>
                <a:latin typeface="Georgia" panose="02040502050405020303" pitchFamily="18" charset="0"/>
              </a:rPr>
              <a:t>Шейкмана</a:t>
            </a:r>
            <a:r>
              <a:rPr lang="ru-RU" sz="1600" dirty="0">
                <a:solidFill>
                  <a:schemeClr val="tx1"/>
                </a:solidFill>
                <a:latin typeface="Georgia" panose="02040502050405020303" pitchFamily="18" charset="0"/>
              </a:rPr>
              <a:t>, д. 116</a:t>
            </a:r>
            <a:br>
              <a:rPr lang="ru-RU" sz="1600" dirty="0">
                <a:solidFill>
                  <a:schemeClr val="tx1"/>
                </a:solidFill>
                <a:latin typeface="Georgia" panose="02040502050405020303" pitchFamily="18" charset="0"/>
              </a:rPr>
            </a:br>
            <a:r>
              <a:rPr lang="ru-RU" sz="1600" dirty="0">
                <a:solidFill>
                  <a:schemeClr val="tx1"/>
                </a:solidFill>
                <a:latin typeface="Georgia" panose="02040502050405020303" pitchFamily="18" charset="0"/>
              </a:rPr>
              <a:t>Тел.: (343) 308-0046, 308-00-47</a:t>
            </a:r>
            <a:br>
              <a:rPr lang="ru-RU" sz="1600" dirty="0">
                <a:solidFill>
                  <a:schemeClr val="tx1"/>
                </a:solidFill>
                <a:latin typeface="Georgia" panose="02040502050405020303" pitchFamily="18" charset="0"/>
              </a:rPr>
            </a:br>
            <a:r>
              <a:rPr lang="ru-RU" sz="1600" dirty="0">
                <a:solidFill>
                  <a:schemeClr val="tx1"/>
                </a:solidFill>
                <a:latin typeface="Georgia" panose="02040502050405020303" pitchFamily="18" charset="0"/>
              </a:rPr>
              <a:t>ИНН/КПП 6661083102/667101001</a:t>
            </a:r>
            <a:br>
              <a:rPr lang="ru-RU" sz="1600" dirty="0">
                <a:solidFill>
                  <a:schemeClr val="tx1"/>
                </a:solidFill>
                <a:latin typeface="Georgia" panose="02040502050405020303" pitchFamily="18" charset="0"/>
              </a:rPr>
            </a:br>
            <a:r>
              <a:rPr lang="ru-RU" sz="1600" dirty="0" smtClean="0">
                <a:solidFill>
                  <a:schemeClr val="tx1"/>
                </a:solidFill>
                <a:latin typeface="Georgia" panose="02040502050405020303" pitchFamily="18" charset="0"/>
              </a:rPr>
              <a:t/>
            </a:r>
            <a:br>
              <a:rPr lang="ru-RU" sz="1600" dirty="0" smtClean="0">
                <a:solidFill>
                  <a:schemeClr val="tx1"/>
                </a:solidFill>
                <a:latin typeface="Georgia" panose="02040502050405020303" pitchFamily="18" charset="0"/>
              </a:rPr>
            </a:br>
            <a:r>
              <a:rPr lang="ru-RU" sz="1800" dirty="0">
                <a:solidFill>
                  <a:schemeClr val="tx1"/>
                </a:solidFill>
                <a:latin typeface="Georgia" panose="02040502050405020303" pitchFamily="18" charset="0"/>
              </a:rPr>
              <a:t>Е</a:t>
            </a:r>
            <a:r>
              <a:rPr lang="ru-RU" sz="1800" dirty="0" smtClean="0">
                <a:solidFill>
                  <a:schemeClr val="tx1"/>
                </a:solidFill>
                <a:latin typeface="Georgia" panose="02040502050405020303" pitchFamily="18" charset="0"/>
              </a:rPr>
              <a:t>-</a:t>
            </a:r>
            <a:r>
              <a:rPr lang="en-US" sz="1800" dirty="0">
                <a:solidFill>
                  <a:schemeClr val="tx1"/>
                </a:solidFill>
                <a:latin typeface="Georgia" panose="02040502050405020303" pitchFamily="18" charset="0"/>
              </a:rPr>
              <a:t>mail</a:t>
            </a:r>
            <a:r>
              <a:rPr lang="ru-RU" sz="1800" dirty="0">
                <a:solidFill>
                  <a:schemeClr val="tx1"/>
                </a:solidFill>
                <a:latin typeface="Georgia" panose="02040502050405020303" pitchFamily="18" charset="0"/>
              </a:rPr>
              <a:t>: </a:t>
            </a:r>
            <a:r>
              <a:rPr lang="ru-RU" sz="1800" dirty="0" smtClean="0">
                <a:solidFill>
                  <a:schemeClr val="tx1"/>
                </a:solidFill>
                <a:latin typeface="Georgia" panose="02040502050405020303" pitchFamily="18" charset="0"/>
              </a:rPr>
              <a:t/>
            </a:r>
            <a:br>
              <a:rPr lang="ru-RU" sz="1800" dirty="0" smtClean="0">
                <a:solidFill>
                  <a:schemeClr val="tx1"/>
                </a:solidFill>
                <a:latin typeface="Georgia" panose="02040502050405020303" pitchFamily="18" charset="0"/>
              </a:rPr>
            </a:br>
            <a:r>
              <a:rPr lang="en-US" sz="1800" dirty="0" err="1" smtClean="0">
                <a:solidFill>
                  <a:schemeClr val="tx1"/>
                </a:solidFill>
                <a:latin typeface="Georgia" panose="02040502050405020303" pitchFamily="18" charset="0"/>
                <a:hlinkClick r:id="rId2"/>
              </a:rPr>
              <a:t>ya.</a:t>
            </a:r>
            <a:r>
              <a:rPr lang="en-US" sz="1800" u="sng" dirty="0" err="1" smtClean="0">
                <a:solidFill>
                  <a:schemeClr val="tx1"/>
                </a:solidFill>
                <a:latin typeface="Georgia" panose="02040502050405020303" pitchFamily="18" charset="0"/>
                <a:hlinkClick r:id="rId2"/>
              </a:rPr>
              <a:t>mdou</a:t>
            </a:r>
            <a:r>
              <a:rPr lang="ru-RU" sz="1800" u="sng" dirty="0" smtClean="0">
                <a:solidFill>
                  <a:schemeClr val="tx1"/>
                </a:solidFill>
                <a:latin typeface="Georgia" panose="02040502050405020303" pitchFamily="18" charset="0"/>
                <a:hlinkClick r:id="rId2"/>
              </a:rPr>
              <a:t>347@</a:t>
            </a:r>
            <a:r>
              <a:rPr lang="en-US" sz="1800" u="sng" dirty="0" smtClean="0">
                <a:solidFill>
                  <a:schemeClr val="tx1"/>
                </a:solidFill>
                <a:latin typeface="Georgia" panose="02040502050405020303" pitchFamily="18" charset="0"/>
                <a:hlinkClick r:id="rId2"/>
              </a:rPr>
              <a:t>yandex.ru</a:t>
            </a:r>
            <a:r>
              <a:rPr lang="en-US" sz="1800" u="sng" dirty="0" smtClean="0">
                <a:solidFill>
                  <a:schemeClr val="tx1"/>
                </a:solidFill>
                <a:latin typeface="Georgia" panose="02040502050405020303" pitchFamily="18" charset="0"/>
              </a:rPr>
              <a:t/>
            </a:r>
            <a:br>
              <a:rPr lang="en-US" sz="1800" u="sng" dirty="0" smtClean="0">
                <a:solidFill>
                  <a:schemeClr val="tx1"/>
                </a:solidFill>
                <a:latin typeface="Georgia" panose="02040502050405020303" pitchFamily="18" charset="0"/>
              </a:rPr>
            </a:br>
            <a:r>
              <a:rPr lang="en-US" sz="1800" u="sng" dirty="0">
                <a:solidFill>
                  <a:schemeClr val="tx1"/>
                </a:solidFill>
                <a:latin typeface="Georgia" panose="02040502050405020303" pitchFamily="18" charset="0"/>
              </a:rPr>
              <a:t/>
            </a:r>
            <a:br>
              <a:rPr lang="en-US" sz="1800" u="sng" dirty="0">
                <a:solidFill>
                  <a:schemeClr val="tx1"/>
                </a:solidFill>
                <a:latin typeface="Georgia" panose="02040502050405020303" pitchFamily="18" charset="0"/>
              </a:rPr>
            </a:br>
            <a:r>
              <a:rPr lang="ru-RU" sz="1800" u="sng" dirty="0" smtClean="0">
                <a:solidFill>
                  <a:schemeClr val="tx1"/>
                </a:solidFill>
                <a:latin typeface="Georgia" panose="02040502050405020303" pitchFamily="18" charset="0"/>
              </a:rPr>
              <a:t>Мы в социальных сетях:</a:t>
            </a:r>
            <a:br>
              <a:rPr lang="ru-RU" sz="1800" u="sng" dirty="0" smtClean="0">
                <a:solidFill>
                  <a:schemeClr val="tx1"/>
                </a:solidFill>
                <a:latin typeface="Georgia" panose="02040502050405020303" pitchFamily="18" charset="0"/>
              </a:rPr>
            </a:br>
            <a:r>
              <a:rPr lang="ru-RU" sz="1800" dirty="0">
                <a:solidFill>
                  <a:schemeClr val="tx1"/>
                </a:solidFill>
                <a:latin typeface="Georgia" panose="02040502050405020303" pitchFamily="18" charset="0"/>
              </a:rPr>
              <a:t/>
            </a:r>
            <a:br>
              <a:rPr lang="ru-RU" sz="1800" dirty="0">
                <a:solidFill>
                  <a:schemeClr val="tx1"/>
                </a:solidFill>
                <a:latin typeface="Georgia" panose="02040502050405020303" pitchFamily="18" charset="0"/>
              </a:rPr>
            </a:br>
            <a:r>
              <a:rPr lang="en-US" sz="1800" dirty="0">
                <a:solidFill>
                  <a:schemeClr val="tx1"/>
                </a:solidFill>
                <a:latin typeface="Georgia" panose="02040502050405020303" pitchFamily="18" charset="0"/>
                <a:hlinkClick r:id="rId3"/>
              </a:rPr>
              <a:t>https://</a:t>
            </a:r>
            <a:r>
              <a:rPr lang="en-US" sz="1800" dirty="0" smtClean="0">
                <a:solidFill>
                  <a:schemeClr val="tx1"/>
                </a:solidFill>
                <a:latin typeface="Georgia" panose="02040502050405020303" pitchFamily="18" charset="0"/>
                <a:hlinkClick r:id="rId3"/>
              </a:rPr>
              <a:t>vk.com/public217064293</a:t>
            </a:r>
            <a:r>
              <a:rPr lang="ru-RU" sz="1800" dirty="0" smtClean="0">
                <a:solidFill>
                  <a:schemeClr val="tx1"/>
                </a:solidFill>
                <a:latin typeface="Georgia" panose="02040502050405020303" pitchFamily="18" charset="0"/>
              </a:rPr>
              <a:t/>
            </a:r>
            <a:br>
              <a:rPr lang="ru-RU" sz="1800" dirty="0" smtClean="0">
                <a:solidFill>
                  <a:schemeClr val="tx1"/>
                </a:solidFill>
                <a:latin typeface="Georgia" panose="02040502050405020303" pitchFamily="18" charset="0"/>
              </a:rPr>
            </a:br>
            <a:r>
              <a:rPr lang="ru-RU" sz="1800" dirty="0">
                <a:solidFill>
                  <a:schemeClr val="tx1"/>
                </a:solidFill>
                <a:latin typeface="Georgia" panose="02040502050405020303" pitchFamily="18" charset="0"/>
              </a:rPr>
              <a:t/>
            </a:r>
            <a:br>
              <a:rPr lang="ru-RU" sz="1800" dirty="0">
                <a:solidFill>
                  <a:schemeClr val="tx1"/>
                </a:solidFill>
                <a:latin typeface="Georgia" panose="02040502050405020303" pitchFamily="18" charset="0"/>
              </a:rPr>
            </a:br>
            <a:r>
              <a:rPr lang="ru-RU" sz="1800" dirty="0" smtClean="0">
                <a:solidFill>
                  <a:schemeClr val="tx1"/>
                </a:solidFill>
                <a:latin typeface="Georgia" panose="02040502050405020303" pitchFamily="18" charset="0"/>
              </a:rPr>
              <a:t>Официальный сайт </a:t>
            </a:r>
            <a:br>
              <a:rPr lang="ru-RU" sz="1800" dirty="0" smtClean="0">
                <a:solidFill>
                  <a:schemeClr val="tx1"/>
                </a:solidFill>
                <a:latin typeface="Georgia" panose="02040502050405020303" pitchFamily="18" charset="0"/>
              </a:rPr>
            </a:br>
            <a:r>
              <a:rPr lang="ru-RU" sz="1800" dirty="0" smtClean="0">
                <a:solidFill>
                  <a:schemeClr val="tx1"/>
                </a:solidFill>
                <a:latin typeface="Georgia" panose="02040502050405020303" pitchFamily="18" charset="0"/>
              </a:rPr>
              <a:t/>
            </a:r>
            <a:br>
              <a:rPr lang="ru-RU" sz="1800" dirty="0" smtClean="0">
                <a:solidFill>
                  <a:schemeClr val="tx1"/>
                </a:solidFill>
                <a:latin typeface="Georgia" panose="02040502050405020303" pitchFamily="18" charset="0"/>
              </a:rPr>
            </a:br>
            <a:r>
              <a:rPr lang="en-US" sz="1800" dirty="0">
                <a:solidFill>
                  <a:srgbClr val="E7610F"/>
                </a:solidFill>
                <a:latin typeface="Georgia" panose="02040502050405020303" pitchFamily="18" charset="0"/>
              </a:rPr>
              <a:t>https://347.tvoysadik.ru</a:t>
            </a:r>
            <a:r>
              <a:rPr lang="en-US" sz="1800" dirty="0" smtClean="0">
                <a:solidFill>
                  <a:srgbClr val="E7610F"/>
                </a:solidFill>
                <a:latin typeface="Georgia" panose="02040502050405020303" pitchFamily="18" charset="0"/>
              </a:rPr>
              <a:t>/</a:t>
            </a:r>
            <a:r>
              <a:rPr lang="ru-RU" sz="1800" dirty="0" smtClean="0">
                <a:solidFill>
                  <a:schemeClr val="tx1"/>
                </a:solidFill>
                <a:latin typeface="Georgia" panose="02040502050405020303" pitchFamily="18" charset="0"/>
              </a:rPr>
              <a:t/>
            </a:r>
            <a:br>
              <a:rPr lang="ru-RU" sz="1800" dirty="0" smtClean="0">
                <a:solidFill>
                  <a:schemeClr val="tx1"/>
                </a:solidFill>
                <a:latin typeface="Georgia" panose="02040502050405020303" pitchFamily="18" charset="0"/>
              </a:rPr>
            </a:br>
            <a:r>
              <a:rPr lang="ru-RU" sz="1800" dirty="0" smtClean="0">
                <a:solidFill>
                  <a:schemeClr val="tx1"/>
                </a:solidFill>
                <a:latin typeface="Georgia" panose="02040502050405020303" pitchFamily="18" charset="0"/>
              </a:rPr>
              <a:t/>
            </a:r>
            <a:br>
              <a:rPr lang="ru-RU" sz="1800" dirty="0" smtClean="0">
                <a:solidFill>
                  <a:schemeClr val="tx1"/>
                </a:solidFill>
                <a:latin typeface="Georgia" panose="02040502050405020303" pitchFamily="18" charset="0"/>
              </a:rPr>
            </a:br>
            <a:r>
              <a:rPr lang="ru-RU" sz="1800" dirty="0" smtClean="0">
                <a:solidFill>
                  <a:schemeClr val="tx1"/>
                </a:solidFill>
                <a:latin typeface="Georgia" panose="02040502050405020303" pitchFamily="18" charset="0"/>
              </a:rPr>
              <a:t/>
            </a:r>
            <a:br>
              <a:rPr lang="ru-RU" sz="1800" dirty="0" smtClean="0">
                <a:solidFill>
                  <a:schemeClr val="tx1"/>
                </a:solidFill>
                <a:latin typeface="Georgia" panose="02040502050405020303" pitchFamily="18" charset="0"/>
              </a:rPr>
            </a:br>
            <a:r>
              <a:rPr lang="ru-RU" sz="1800" dirty="0" smtClean="0">
                <a:solidFill>
                  <a:schemeClr val="tx1"/>
                </a:solidFill>
                <a:latin typeface="Georgia" panose="02040502050405020303" pitchFamily="18" charset="0"/>
              </a:rPr>
              <a:t/>
            </a:r>
            <a:br>
              <a:rPr lang="ru-RU" sz="1800" dirty="0" smtClean="0">
                <a:solidFill>
                  <a:schemeClr val="tx1"/>
                </a:solidFill>
                <a:latin typeface="Georgia" panose="02040502050405020303" pitchFamily="18" charset="0"/>
              </a:rPr>
            </a:br>
            <a:endParaRPr lang="ru-RU" sz="1800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43094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9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a14="http://schemas.microsoft.com/office/drawing/2010/main" xmlns:p14="http://schemas.microsoft.com/office/powerpoint/2010/main" xmlns="" id="{25DDA865-3856-4DBE-834A-1A6E85AA773B}"/>
              </a:ext>
            </a:extLst>
          </p:cNvPr>
          <p:cNvSpPr txBox="1"/>
          <p:nvPr/>
        </p:nvSpPr>
        <p:spPr>
          <a:xfrm>
            <a:off x="2982139" y="2267096"/>
            <a:ext cx="5774683" cy="1150267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7200" b="1" dirty="0">
                <a:latin typeface="Georgia" panose="02040502050405020303" pitchFamily="18" charset="0"/>
              </a:rPr>
              <a:t>СПАСИБО</a:t>
            </a:r>
          </a:p>
        </p:txBody>
      </p:sp>
    </p:spTree>
    <p:extLst>
      <p:ext uri="{BB962C8B-B14F-4D97-AF65-F5344CB8AC3E}">
        <p14:creationId xmlns:p14="http://schemas.microsoft.com/office/powerpoint/2010/main" val="1746139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9="http://schemas.microsoft.com/office/powerpoint/2015/09/main" xmlns:p15="http://schemas.microsoft.com/office/powerpoint/2012/main" xmlns:a14="http://schemas.microsoft.com/office/drawing/2010/main"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2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a14="http://schemas.microsoft.com/office/drawing/2010/main" xmlns:p14="http://schemas.microsoft.com/office/powerpoint/2010/main" xmlns="" id="{E080E941-673E-47A4-B39A-21D1374F8E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4185" y="1301579"/>
            <a:ext cx="9646851" cy="472170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b="1" dirty="0">
                <a:solidFill>
                  <a:srgbClr val="FFFF00"/>
                </a:solidFill>
                <a:latin typeface="Georgia" panose="02040502050405020303" pitchFamily="18" charset="0"/>
              </a:rPr>
              <a:t>Образовательная программа </a:t>
            </a:r>
            <a:r>
              <a:rPr lang="ru-RU" sz="1900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Муниципального бюджетного дошкольного образовательного учреждения – детского сада № 347 - </a:t>
            </a:r>
            <a:r>
              <a:rPr lang="ru-RU" sz="1900" b="1" dirty="0">
                <a:solidFill>
                  <a:schemeClr val="tx1"/>
                </a:solidFill>
                <a:latin typeface="Georgia" panose="02040502050405020303" pitchFamily="18" charset="0"/>
              </a:rPr>
              <a:t>это нормативно-управленческий </a:t>
            </a:r>
            <a:r>
              <a:rPr lang="ru-RU" sz="1900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документ</a:t>
            </a:r>
            <a:r>
              <a:rPr lang="ru-RU" sz="1900" b="1" dirty="0">
                <a:solidFill>
                  <a:schemeClr val="tx1"/>
                </a:solidFill>
                <a:latin typeface="Georgia" panose="02040502050405020303" pitchFamily="18" charset="0"/>
              </a:rPr>
              <a:t>, определяющий содержание и организацию образовательной деятельности на уровне дошкольного </a:t>
            </a:r>
            <a:r>
              <a:rPr lang="ru-RU" sz="1900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образования.</a:t>
            </a:r>
          </a:p>
          <a:p>
            <a:pPr marL="0" indent="0" algn="just">
              <a:buNone/>
            </a:pPr>
            <a:r>
              <a:rPr lang="ru-RU" b="1" dirty="0" smtClean="0">
                <a:solidFill>
                  <a:srgbClr val="FFFF00"/>
                </a:solidFill>
                <a:latin typeface="Georgia" panose="02040502050405020303" pitchFamily="18" charset="0"/>
              </a:rPr>
              <a:t>Образовательная программа МБДОУ – детского сада № 347</a:t>
            </a:r>
          </a:p>
          <a:p>
            <a:pPr marL="0" indent="0" algn="just">
              <a:buNone/>
            </a:pPr>
            <a:r>
              <a:rPr lang="ru-RU" sz="1800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разработана </a:t>
            </a:r>
            <a:r>
              <a:rPr lang="ru-RU" sz="1800" b="1" dirty="0">
                <a:solidFill>
                  <a:schemeClr val="tx1"/>
                </a:solidFill>
                <a:latin typeface="Georgia" panose="02040502050405020303" pitchFamily="18" charset="0"/>
              </a:rPr>
              <a:t>на основе</a:t>
            </a:r>
            <a:r>
              <a:rPr lang="ru-RU" sz="1800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 Конституции </a:t>
            </a:r>
            <a:r>
              <a:rPr lang="ru-RU" sz="1800" b="1" dirty="0">
                <a:solidFill>
                  <a:schemeClr val="tx1"/>
                </a:solidFill>
                <a:latin typeface="Georgia" panose="02040502050405020303" pitchFamily="18" charset="0"/>
              </a:rPr>
              <a:t>РФ и законодательства РФ, с учетом Конвенции ООН о правах ребенка, в соответствии с требованиями и содержанием ФГОС ДО и ФОП ДО, а также другими нормативными документами</a:t>
            </a:r>
          </a:p>
          <a:p>
            <a:pPr marL="0" indent="0">
              <a:buNone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1000204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9="http://schemas.microsoft.com/office/powerpoint/2015/09/main" xmlns:p15="http://schemas.microsoft.com/office/powerpoint/2012/main" xmlns:a14="http://schemas.microsoft.com/office/drawing/2010/main"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2"/>
          <p:cNvSpPr>
            <a:spLocks noGrp="1"/>
          </p:cNvSpPr>
          <p:nvPr>
            <p:ph idx="1"/>
          </p:nvPr>
        </p:nvSpPr>
        <p:spPr>
          <a:xfrm>
            <a:off x="1243915" y="968890"/>
            <a:ext cx="9835978" cy="4641078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b="1" dirty="0" smtClean="0">
                <a:solidFill>
                  <a:srgbClr val="FFFF00"/>
                </a:solidFill>
              </a:rPr>
              <a:t>ОП </a:t>
            </a:r>
            <a:r>
              <a:rPr lang="ru-RU" b="1" dirty="0">
                <a:solidFill>
                  <a:srgbClr val="FFFF00"/>
                </a:solidFill>
              </a:rPr>
              <a:t>ДО </a:t>
            </a:r>
            <a:r>
              <a:rPr lang="ru-RU" b="1" dirty="0" smtClean="0">
                <a:solidFill>
                  <a:srgbClr val="FFFF00"/>
                </a:solidFill>
              </a:rPr>
              <a:t>МБДОУ – детского сада № 347 позволяет </a:t>
            </a:r>
            <a:r>
              <a:rPr lang="ru-RU" b="1" dirty="0">
                <a:solidFill>
                  <a:srgbClr val="FFFF00"/>
                </a:solidFill>
              </a:rPr>
              <a:t>реализовать: </a:t>
            </a:r>
            <a:endParaRPr lang="ru-RU" b="1" dirty="0" smtClean="0">
              <a:solidFill>
                <a:srgbClr val="FFFF00"/>
              </a:solidFill>
            </a:endParaRPr>
          </a:p>
          <a:p>
            <a:pPr algn="just"/>
            <a:r>
              <a:rPr lang="ru-RU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обучение </a:t>
            </a:r>
            <a:r>
              <a:rPr lang="ru-RU" b="1" dirty="0">
                <a:solidFill>
                  <a:schemeClr val="tx1"/>
                </a:solidFill>
                <a:latin typeface="Georgia" panose="02040502050405020303" pitchFamily="18" charset="0"/>
              </a:rPr>
              <a:t>и воспитание ребенка дошкольного возраста как гражданина Российской Федерации, формирование основ его гражданской и культурной идентичности на соответствующем его возрасту содержании доступными средствами</a:t>
            </a:r>
            <a:r>
              <a:rPr lang="ru-RU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;</a:t>
            </a:r>
          </a:p>
          <a:p>
            <a:pPr algn="just"/>
            <a:r>
              <a:rPr lang="ru-RU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создание </a:t>
            </a:r>
            <a:r>
              <a:rPr lang="ru-RU" b="1" dirty="0">
                <a:solidFill>
                  <a:schemeClr val="tx1"/>
                </a:solidFill>
                <a:latin typeface="Georgia" panose="02040502050405020303" pitchFamily="18" charset="0"/>
              </a:rPr>
              <a:t>единого ядра содержания дошкольного </a:t>
            </a:r>
            <a:r>
              <a:rPr lang="ru-RU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образования, ориентированного </a:t>
            </a:r>
            <a:r>
              <a:rPr lang="ru-RU" b="1" dirty="0">
                <a:solidFill>
                  <a:schemeClr val="tx1"/>
                </a:solidFill>
                <a:latin typeface="Georgia" panose="02040502050405020303" pitchFamily="18" charset="0"/>
              </a:rPr>
              <a:t>на приобщение детей к традиционным духовно-нравственным и социокультурным ценностям российского народа, воспитание подрастающего поколения как знающего и уважающего историю и культуру своей семьи, большой и малой Родины; </a:t>
            </a:r>
            <a:endParaRPr lang="ru-RU" b="1" dirty="0" smtClean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pPr algn="just"/>
            <a:r>
              <a:rPr lang="ru-RU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создание </a:t>
            </a:r>
            <a:r>
              <a:rPr lang="ru-RU" b="1" dirty="0">
                <a:solidFill>
                  <a:schemeClr val="tx1"/>
                </a:solidFill>
                <a:latin typeface="Georgia" panose="02040502050405020303" pitchFamily="18" charset="0"/>
              </a:rPr>
              <a:t>единого федерального образовательного пространства воспитания и обучения детей от рождения до поступления в общеобразовательную организацию, обеспечивающего ребенку и его родителям (законным представителям) равные, качественные условия </a:t>
            </a:r>
            <a:r>
              <a:rPr lang="ru-RU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дошкольного образования, </a:t>
            </a:r>
            <a:r>
              <a:rPr lang="ru-RU" b="1" dirty="0">
                <a:solidFill>
                  <a:schemeClr val="tx1"/>
                </a:solidFill>
                <a:latin typeface="Georgia" panose="02040502050405020303" pitchFamily="18" charset="0"/>
              </a:rPr>
              <a:t>вне зависимости от места проживания.</a:t>
            </a:r>
          </a:p>
        </p:txBody>
      </p:sp>
    </p:spTree>
    <p:extLst>
      <p:ext uri="{BB962C8B-B14F-4D97-AF65-F5344CB8AC3E}">
        <p14:creationId xmlns:p14="http://schemas.microsoft.com/office/powerpoint/2010/main" val="276695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9="http://schemas.microsoft.com/office/powerpoint/2015/09/main" xmlns:p15="http://schemas.microsoft.com/office/powerpoint/2012/main" xmlns:a14="http://schemas.microsoft.com/office/drawing/2010/main"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a14="http://schemas.microsoft.com/office/drawing/2010/main" xmlns:p14="http://schemas.microsoft.com/office/powerpoint/2010/main" xmlns="" id="{72E94D09-2047-4FE0-BD73-E307368E632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750412" y="937946"/>
            <a:ext cx="8291512" cy="1292225"/>
          </a:xfrm>
        </p:spPr>
        <p:txBody>
          <a:bodyPr>
            <a:noAutofit/>
          </a:bodyPr>
          <a:lstStyle/>
          <a:p>
            <a:pPr algn="ctr"/>
            <a:r>
              <a:rPr lang="ru-RU" sz="1600" b="1" dirty="0" smtClean="0">
                <a:solidFill>
                  <a:srgbClr val="FFFF00"/>
                </a:solidFill>
                <a:latin typeface="Georgia" panose="02040502050405020303" pitchFamily="18" charset="0"/>
              </a:rPr>
              <a:t>В соответствии </a:t>
            </a:r>
            <a:r>
              <a:rPr lang="ru-RU" sz="1600" b="1" dirty="0">
                <a:solidFill>
                  <a:srgbClr val="FFFF00"/>
                </a:solidFill>
                <a:latin typeface="Georgia" panose="02040502050405020303" pitchFamily="18" charset="0"/>
              </a:rPr>
              <a:t>с требованиями ФГОС ДО </a:t>
            </a:r>
            <a:r>
              <a:rPr lang="ru-RU" sz="1600" b="1" dirty="0">
                <a:solidFill>
                  <a:srgbClr val="FFFF00"/>
                </a:solidFill>
                <a:latin typeface="Georgia" panose="02040502050405020303" pitchFamily="18" charset="0"/>
              </a:rPr>
              <a:t>Образовательная программа МБДОУ – детского сада № 347 </a:t>
            </a:r>
            <a:r>
              <a:rPr lang="ru-RU" sz="1600" b="1" dirty="0" smtClean="0">
                <a:solidFill>
                  <a:srgbClr val="FFFF00"/>
                </a:solidFill>
                <a:latin typeface="Georgia" panose="02040502050405020303" pitchFamily="18" charset="0"/>
              </a:rPr>
              <a:t/>
            </a:r>
            <a:br>
              <a:rPr lang="ru-RU" sz="1600" b="1" dirty="0" smtClean="0">
                <a:solidFill>
                  <a:srgbClr val="FFFF00"/>
                </a:solidFill>
                <a:latin typeface="Georgia" panose="02040502050405020303" pitchFamily="18" charset="0"/>
              </a:rPr>
            </a:br>
            <a:r>
              <a:rPr lang="ru-RU" sz="1600" b="1" dirty="0" smtClean="0">
                <a:solidFill>
                  <a:srgbClr val="FFFF00"/>
                </a:solidFill>
                <a:latin typeface="Georgia" panose="02040502050405020303" pitchFamily="18" charset="0"/>
              </a:rPr>
              <a:t>состоит включает </a:t>
            </a:r>
            <a:r>
              <a:rPr lang="ru-RU" sz="1600" b="1" dirty="0">
                <a:solidFill>
                  <a:srgbClr val="FFFF00"/>
                </a:solidFill>
                <a:latin typeface="Georgia" panose="02040502050405020303" pitchFamily="18" charset="0"/>
              </a:rPr>
              <a:t>три основных раздела: целевой, содержательный и организационный, в каждом из которых отражены </a:t>
            </a:r>
            <a:endParaRPr lang="ru-RU" sz="1600" b="1" dirty="0">
              <a:solidFill>
                <a:srgbClr val="FFFF00"/>
              </a:solidFill>
              <a:latin typeface="Georgia" panose="02040502050405020303" pitchFamily="18" charset="0"/>
            </a:endParaRPr>
          </a:p>
        </p:txBody>
      </p:sp>
      <p:grpSp>
        <p:nvGrpSpPr>
          <p:cNvPr id="58" name="Группа 57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a14="http://schemas.microsoft.com/office/drawing/2010/main" xmlns:p14="http://schemas.microsoft.com/office/powerpoint/2010/main" xmlns="" id="{154508BE-F46C-4F2B-9BD9-31C8343BAEC2}"/>
              </a:ext>
            </a:extLst>
          </p:cNvPr>
          <p:cNvGrpSpPr/>
          <p:nvPr/>
        </p:nvGrpSpPr>
        <p:grpSpPr>
          <a:xfrm>
            <a:off x="2338555" y="2282893"/>
            <a:ext cx="1969834" cy="801963"/>
            <a:chOff x="6268003" y="2558790"/>
            <a:chExt cx="2205000" cy="2835000"/>
          </a:xfrm>
          <a:solidFill>
            <a:srgbClr val="E2AFF9"/>
          </a:solidFill>
        </p:grpSpPr>
        <p:sp>
          <p:nvSpPr>
            <p:cNvPr id="18" name="Прямоугольник: скругленные углы 17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a14="http://schemas.microsoft.com/office/drawing/2010/main" xmlns:p14="http://schemas.microsoft.com/office/powerpoint/2010/main" xmlns="" id="{6ACBB46A-0072-418B-92D5-299278E1F6E9}"/>
                </a:ext>
              </a:extLst>
            </p:cNvPr>
            <p:cNvSpPr/>
            <p:nvPr/>
          </p:nvSpPr>
          <p:spPr>
            <a:xfrm>
              <a:off x="6268003" y="2558790"/>
              <a:ext cx="2205000" cy="2835000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Овал 18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a14="http://schemas.microsoft.com/office/drawing/2010/main" xmlns:p14="http://schemas.microsoft.com/office/powerpoint/2010/main" xmlns="" id="{51D5EFD9-8178-4E2F-8A81-2B554D858D84}"/>
                </a:ext>
              </a:extLst>
            </p:cNvPr>
            <p:cNvSpPr/>
            <p:nvPr/>
          </p:nvSpPr>
          <p:spPr>
            <a:xfrm>
              <a:off x="7010503" y="4448790"/>
              <a:ext cx="720000" cy="7200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a14="http://schemas.microsoft.com/office/drawing/2010/main" xmlns:p14="http://schemas.microsoft.com/office/powerpoint/2010/main" xmlns="" id="{FA0D65CD-811E-4B19-8B7E-0A797CB460A8}"/>
                </a:ext>
              </a:extLst>
            </p:cNvPr>
            <p:cNvSpPr/>
            <p:nvPr/>
          </p:nvSpPr>
          <p:spPr>
            <a:xfrm>
              <a:off x="7258003" y="5102190"/>
              <a:ext cx="228994" cy="29089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Овал 20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a14="http://schemas.microsoft.com/office/drawing/2010/main" xmlns:p14="http://schemas.microsoft.com/office/powerpoint/2010/main" xmlns="" id="{0C4E17E1-6E4C-4D21-91B3-2524E896A41E}"/>
                </a:ext>
              </a:extLst>
            </p:cNvPr>
            <p:cNvSpPr/>
            <p:nvPr/>
          </p:nvSpPr>
          <p:spPr>
            <a:xfrm>
              <a:off x="7444484" y="5142489"/>
              <a:ext cx="147601" cy="14760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Овал 21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a14="http://schemas.microsoft.com/office/drawing/2010/main" xmlns:p14="http://schemas.microsoft.com/office/powerpoint/2010/main" xmlns="" id="{98CAD95D-DFA0-4F35-A503-4EFF30EB39AE}"/>
                </a:ext>
              </a:extLst>
            </p:cNvPr>
            <p:cNvSpPr/>
            <p:nvPr/>
          </p:nvSpPr>
          <p:spPr>
            <a:xfrm>
              <a:off x="7152915" y="5142489"/>
              <a:ext cx="147600" cy="1476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a14="http://schemas.microsoft.com/office/drawing/2010/main" xmlns:p14="http://schemas.microsoft.com/office/powerpoint/2010/main" xmlns="" id="{A77FB629-7974-4D6D-8834-35F4CADD3591}"/>
                </a:ext>
              </a:extLst>
            </p:cNvPr>
            <p:cNvSpPr/>
            <p:nvPr/>
          </p:nvSpPr>
          <p:spPr>
            <a:xfrm>
              <a:off x="7444574" y="5216289"/>
              <a:ext cx="228994" cy="17750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a14="http://schemas.microsoft.com/office/drawing/2010/main" xmlns:p14="http://schemas.microsoft.com/office/powerpoint/2010/main" xmlns="" id="{6A4C9475-8868-43AE-8D48-E5519DC9B0BF}"/>
                </a:ext>
              </a:extLst>
            </p:cNvPr>
            <p:cNvSpPr/>
            <p:nvPr/>
          </p:nvSpPr>
          <p:spPr>
            <a:xfrm>
              <a:off x="7071521" y="5225405"/>
              <a:ext cx="228994" cy="16838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8" name="Прямоугольник 27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a14="http://schemas.microsoft.com/office/drawing/2010/main" xmlns:p14="http://schemas.microsoft.com/office/powerpoint/2010/main" xmlns="" id="{AE0135F0-EA9F-47DD-924D-EB74672C6D8B}"/>
                </a:ext>
              </a:extLst>
            </p:cNvPr>
            <p:cNvSpPr/>
            <p:nvPr/>
          </p:nvSpPr>
          <p:spPr>
            <a:xfrm>
              <a:off x="6450227" y="2575221"/>
              <a:ext cx="1734384" cy="2284829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pPr algn="ctr"/>
              <a:endParaRPr lang="ru-RU" sz="1200" b="1" dirty="0">
                <a:solidFill>
                  <a:srgbClr val="002060"/>
                </a:solidFill>
                <a:latin typeface="Georgia" panose="02040502050405020303" pitchFamily="18" charset="0"/>
              </a:endParaRPr>
            </a:p>
            <a:p>
              <a:pPr algn="ctr"/>
              <a:r>
                <a:rPr lang="ru-RU" sz="1200" b="1" dirty="0" smtClean="0">
                  <a:latin typeface="Georgia" panose="02040502050405020303" pitchFamily="18" charset="0"/>
                </a:rPr>
                <a:t>Обязательная часть</a:t>
              </a:r>
              <a:endParaRPr lang="ru-RU" sz="1200" b="1" dirty="0">
                <a:latin typeface="Georgia" panose="02040502050405020303" pitchFamily="18" charset="0"/>
              </a:endParaRPr>
            </a:p>
          </p:txBody>
        </p:sp>
      </p:grpSp>
      <p:grpSp>
        <p:nvGrpSpPr>
          <p:cNvPr id="31" name="Группа 30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a14="http://schemas.microsoft.com/office/drawing/2010/main" xmlns:p14="http://schemas.microsoft.com/office/powerpoint/2010/main" xmlns="" id="{9FDFD5CE-DFFF-445E-A0BB-95E4AF59A3AE}"/>
              </a:ext>
            </a:extLst>
          </p:cNvPr>
          <p:cNvGrpSpPr/>
          <p:nvPr/>
        </p:nvGrpSpPr>
        <p:grpSpPr>
          <a:xfrm>
            <a:off x="7226750" y="2291365"/>
            <a:ext cx="2040065" cy="785993"/>
            <a:chOff x="3487867" y="2050433"/>
            <a:chExt cx="2205000" cy="2835000"/>
          </a:xfrm>
          <a:solidFill>
            <a:srgbClr val="C664F4"/>
          </a:solidFill>
        </p:grpSpPr>
        <p:sp>
          <p:nvSpPr>
            <p:cNvPr id="33" name="Прямоугольник: скругленные углы 32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a14="http://schemas.microsoft.com/office/drawing/2010/main" xmlns:p14="http://schemas.microsoft.com/office/powerpoint/2010/main" xmlns="" id="{456A4EE1-E752-47F0-B921-8F07615146E8}"/>
                </a:ext>
              </a:extLst>
            </p:cNvPr>
            <p:cNvSpPr/>
            <p:nvPr/>
          </p:nvSpPr>
          <p:spPr>
            <a:xfrm>
              <a:off x="3487867" y="2050433"/>
              <a:ext cx="2205000" cy="2835000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5" name="Прямоугольник 34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a14="http://schemas.microsoft.com/office/drawing/2010/main" xmlns:p14="http://schemas.microsoft.com/office/powerpoint/2010/main" xmlns="" id="{40D5C53B-1BAE-49E3-A7DB-B144E21AFDE9}"/>
                </a:ext>
              </a:extLst>
            </p:cNvPr>
            <p:cNvSpPr/>
            <p:nvPr/>
          </p:nvSpPr>
          <p:spPr>
            <a:xfrm>
              <a:off x="4477867" y="4593833"/>
              <a:ext cx="228994" cy="29093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6" name="Овал 35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a14="http://schemas.microsoft.com/office/drawing/2010/main" xmlns:p14="http://schemas.microsoft.com/office/powerpoint/2010/main" xmlns="" id="{71917451-A749-46C0-99DC-2A785903540D}"/>
                </a:ext>
              </a:extLst>
            </p:cNvPr>
            <p:cNvSpPr/>
            <p:nvPr/>
          </p:nvSpPr>
          <p:spPr>
            <a:xfrm>
              <a:off x="4664348" y="4634132"/>
              <a:ext cx="147601" cy="14760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7" name="Овал 36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a14="http://schemas.microsoft.com/office/drawing/2010/main" xmlns:p14="http://schemas.microsoft.com/office/powerpoint/2010/main" xmlns="" id="{E90B94EA-22A7-45C1-B386-F01A24B03F24}"/>
                </a:ext>
              </a:extLst>
            </p:cNvPr>
            <p:cNvSpPr/>
            <p:nvPr/>
          </p:nvSpPr>
          <p:spPr>
            <a:xfrm>
              <a:off x="4372779" y="4634132"/>
              <a:ext cx="147600" cy="1476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8" name="Прямоугольник 37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a14="http://schemas.microsoft.com/office/drawing/2010/main" xmlns:p14="http://schemas.microsoft.com/office/powerpoint/2010/main" xmlns="" id="{0D13DD72-D267-4855-9DD6-C2976CFE1EB0}"/>
                </a:ext>
              </a:extLst>
            </p:cNvPr>
            <p:cNvSpPr/>
            <p:nvPr/>
          </p:nvSpPr>
          <p:spPr>
            <a:xfrm>
              <a:off x="4664438" y="4707932"/>
              <a:ext cx="228994" cy="17750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9" name="Прямоугольник 38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a14="http://schemas.microsoft.com/office/drawing/2010/main" xmlns:p14="http://schemas.microsoft.com/office/powerpoint/2010/main" xmlns="" id="{ACA43D5A-9572-4ABB-90E9-303CF4D866CC}"/>
                </a:ext>
              </a:extLst>
            </p:cNvPr>
            <p:cNvSpPr/>
            <p:nvPr/>
          </p:nvSpPr>
          <p:spPr>
            <a:xfrm>
              <a:off x="4291385" y="4717048"/>
              <a:ext cx="228994" cy="16838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3" name="Прямоугольник 42">
              <a:extLst>
                <a:ext uri="{FF2B5EF4-FFF2-40B4-BE49-F238E27FC236}">
                  <a16:creationId xmlns:a16="http://schemas.microsoft.com/office/drawing/2014/main" xmlns:p159="http://schemas.microsoft.com/office/powerpoint/2015/09/main" xmlns:p15="http://schemas.microsoft.com/office/powerpoint/2012/main" xmlns:a14="http://schemas.microsoft.com/office/drawing/2010/main" xmlns:p14="http://schemas.microsoft.com/office/powerpoint/2010/main" xmlns="" id="{C8D9602F-8FE9-4FB0-8E67-6FDE1FBAA83D}"/>
                </a:ext>
              </a:extLst>
            </p:cNvPr>
            <p:cNvSpPr/>
            <p:nvPr/>
          </p:nvSpPr>
          <p:spPr>
            <a:xfrm>
              <a:off x="4238459" y="2066866"/>
              <a:ext cx="703328" cy="461665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pPr algn="ctr"/>
              <a:endParaRPr lang="ru-RU" sz="24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12" name="Прямоугольник 11"/>
          <p:cNvSpPr/>
          <p:nvPr/>
        </p:nvSpPr>
        <p:spPr>
          <a:xfrm>
            <a:off x="7425419" y="2307172"/>
            <a:ext cx="177962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100" b="1" dirty="0" smtClean="0">
                <a:latin typeface="Georgia" panose="02040502050405020303" pitchFamily="18" charset="0"/>
                <a:ea typeface="Calibri" panose="020F0502020204030204" pitchFamily="34" charset="0"/>
              </a:rPr>
              <a:t>Часть формируемая </a:t>
            </a:r>
            <a:r>
              <a:rPr lang="ru-RU" sz="1100" b="1" dirty="0">
                <a:latin typeface="Georgia" panose="02040502050405020303" pitchFamily="18" charset="0"/>
                <a:ea typeface="Calibri" panose="020F0502020204030204" pitchFamily="34" charset="0"/>
              </a:rPr>
              <a:t>участниками образовательных отношений </a:t>
            </a:r>
            <a:endParaRPr lang="ru-RU" sz="1100" b="1" dirty="0">
              <a:latin typeface="Georgia" panose="02040502050405020303" pitchFamily="18" charset="0"/>
            </a:endParaRPr>
          </a:p>
        </p:txBody>
      </p:sp>
      <p:sp>
        <p:nvSpPr>
          <p:cNvPr id="40" name="Заголовок 1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a14="http://schemas.microsoft.com/office/drawing/2010/main" xmlns:p14="http://schemas.microsoft.com/office/powerpoint/2010/main" xmlns="" id="{72E94D09-2047-4FE0-BD73-E307368E632E}"/>
              </a:ext>
            </a:extLst>
          </p:cNvPr>
          <p:cNvSpPr txBox="1">
            <a:spLocks/>
          </p:cNvSpPr>
          <p:nvPr/>
        </p:nvSpPr>
        <p:spPr>
          <a:xfrm>
            <a:off x="1902812" y="811927"/>
            <a:ext cx="8291512" cy="12922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ru-RU" sz="2000" dirty="0">
              <a:latin typeface="Georgia" panose="02040502050405020303" pitchFamily="18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1902813" y="3153152"/>
            <a:ext cx="8139111" cy="26613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  <a:tabLst>
                <a:tab pos="581025" algn="l"/>
              </a:tabLst>
            </a:pPr>
            <a:r>
              <a:rPr lang="ru-RU" sz="1200" b="1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Обязательная часть </a:t>
            </a:r>
            <a:r>
              <a:rPr lang="ru-RU" sz="1200" b="1" dirty="0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 ДО </a:t>
            </a:r>
            <a:r>
              <a:rPr lang="ru-RU" sz="12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разработана в соответствии с ФГОС ДО с учетом Федеральной образовательной программы дошкольного образования.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  <a:tabLst>
                <a:tab pos="581025" algn="l"/>
              </a:tabLst>
            </a:pPr>
            <a:r>
              <a:rPr lang="ru-RU" sz="1200" b="1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В части ОП, формируемой участниками образовательных отношений МБДОУ, представлены элементы авторских образовательных программ</a:t>
            </a:r>
            <a:r>
              <a:rPr lang="ru-RU" sz="12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  <a:tabLst>
                <a:tab pos="581025" algn="l"/>
              </a:tabLst>
            </a:pPr>
            <a:r>
              <a:rPr lang="ru-RU" sz="12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1. «Мы живем на Урале» - методическое пособие, учитывающее специфику национальных, социокультурных и иных условий, в которых осуществляется образовательная деятельность с детьми дошкольного возраста (Толстикова О.В., Савельева О.В.) 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  <a:tabLst>
                <a:tab pos="581025" algn="l"/>
              </a:tabLst>
            </a:pPr>
            <a:r>
              <a:rPr lang="ru-RU" sz="12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Программа "От рождения до школы" под редакцией Н.Е. </a:t>
            </a:r>
            <a:r>
              <a:rPr lang="ru-RU" sz="1200" dirty="0" err="1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Вераксы</a:t>
            </a:r>
            <a:endParaRPr lang="ru-RU" sz="1200" dirty="0"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  <a:tabLst>
                <a:tab pos="581025" algn="l"/>
              </a:tabLst>
            </a:pPr>
            <a:r>
              <a:rPr lang="ru-RU" sz="12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Парциальная программа «Цветные ладошки» Лыковой И.А.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  <a:tabLst>
                <a:tab pos="581025" algn="l"/>
              </a:tabLst>
            </a:pPr>
            <a:r>
              <a:rPr lang="ru-RU" sz="12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4.Т.Б. Филичевой, Г.В. Чиркиной</a:t>
            </a:r>
            <a:r>
              <a:rPr lang="ru-RU" sz="1200" dirty="0">
                <a:solidFill>
                  <a:srgbClr val="FF00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ru-RU" sz="12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«Программа воспитания и обучения детей с фонетико-фонематическим недоразвитием речи», «Программа воспитания и обучения детей с </a:t>
            </a:r>
            <a:r>
              <a:rPr lang="ru-RU" sz="1200" dirty="0" err="1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</a:t>
            </a:r>
            <a:r>
              <a:rPr lang="ru-RU" sz="12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общим недоразвитием речи» 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  <a:tabLst>
                <a:tab pos="581025" algn="l"/>
              </a:tabLst>
            </a:pPr>
            <a:r>
              <a:rPr lang="ru-RU" sz="12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 Программа О.С. Ушаковой «Развитие речи дошкольников»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  <a:tabLst>
                <a:tab pos="581025" algn="l"/>
              </a:tabLst>
            </a:pPr>
            <a:r>
              <a:rPr lang="ru-RU" sz="12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6. Парциальная программа "Ладушки" по музыкальному развитию, </a:t>
            </a:r>
            <a:r>
              <a:rPr lang="ru-RU" sz="1200" dirty="0" err="1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И.Каплунова</a:t>
            </a:r>
            <a:r>
              <a:rPr lang="ru-RU" sz="12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И.  </a:t>
            </a:r>
            <a:r>
              <a:rPr lang="ru-RU" sz="1200" dirty="0" err="1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Новокольцева</a:t>
            </a:r>
            <a:endParaRPr lang="ru-RU" sz="1200" dirty="0"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8006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9="http://schemas.microsoft.com/office/powerpoint/2015/09/main" xmlns:p15="http://schemas.microsoft.com/office/powerpoint/2012/main" xmlns:a14="http://schemas.microsoft.com/office/drawing/2010/main"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72140" y="1140898"/>
            <a:ext cx="9144000" cy="3867707"/>
          </a:xfrm>
        </p:spPr>
        <p:txBody>
          <a:bodyPr>
            <a:normAutofit fontScale="90000"/>
          </a:bodyPr>
          <a:lstStyle/>
          <a:p>
            <a:pPr>
              <a:lnSpc>
                <a:spcPct val="107000"/>
              </a:lnSpc>
              <a:spcAft>
                <a:spcPts val="0"/>
              </a:spcAft>
              <a:tabLst>
                <a:tab pos="581025" algn="l"/>
              </a:tabLst>
            </a:pPr>
            <a:r>
              <a:rPr lang="ru-RU" sz="16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Программа реализуется на государственном языке Российской Федерации в течение всего времени пребывания детей в дошкольной образовательной организации. </a:t>
            </a:r>
            <a:br>
              <a:rPr lang="ru-RU" sz="16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6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Объем обязательной части ОП составляет не менее 60% от ее общего объема. Объем части, формируемой участниками образовательных отношений, составляет не более 40% от ее общего объема. Обе части являются взаимодополняющими и необходимыми с точки зрения реализации требований ФГОС ДО и ФОП ДО.</a:t>
            </a:r>
            <a:br>
              <a:rPr lang="ru-RU" sz="16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6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FFFF00"/>
                </a:solidFill>
                <a:latin typeface="Georgia" panose="02040502050405020303" pitchFamily="18" charset="0"/>
              </a:rPr>
              <a:t>Направления обучения и воспитания – образовательные области: </a:t>
            </a:r>
            <a:br>
              <a:rPr lang="ru-RU" sz="2000" dirty="0">
                <a:solidFill>
                  <a:srgbClr val="FFFF00"/>
                </a:solidFill>
                <a:latin typeface="Georgia" panose="02040502050405020303" pitchFamily="18" charset="0"/>
              </a:rPr>
            </a:br>
            <a:r>
              <a:rPr lang="ru-RU" sz="1600" dirty="0">
                <a:latin typeface="Georgia" panose="02040502050405020303" pitchFamily="18" charset="0"/>
              </a:rPr>
              <a:t>«Социально – коммуникативное развитие» </a:t>
            </a:r>
            <a:br>
              <a:rPr lang="ru-RU" sz="1600" dirty="0">
                <a:latin typeface="Georgia" panose="02040502050405020303" pitchFamily="18" charset="0"/>
              </a:rPr>
            </a:br>
            <a:r>
              <a:rPr lang="ru-RU" sz="1600" dirty="0">
                <a:latin typeface="Georgia" panose="02040502050405020303" pitchFamily="18" charset="0"/>
              </a:rPr>
              <a:t>- «Познавательное развитие» </a:t>
            </a:r>
            <a:br>
              <a:rPr lang="ru-RU" sz="1600" dirty="0">
                <a:latin typeface="Georgia" panose="02040502050405020303" pitchFamily="18" charset="0"/>
              </a:rPr>
            </a:br>
            <a:r>
              <a:rPr lang="ru-RU" sz="1600" dirty="0">
                <a:latin typeface="Georgia" panose="02040502050405020303" pitchFamily="18" charset="0"/>
              </a:rPr>
              <a:t>- «Речевое развитие» </a:t>
            </a:r>
            <a:br>
              <a:rPr lang="ru-RU" sz="1600" dirty="0">
                <a:latin typeface="Georgia" panose="02040502050405020303" pitchFamily="18" charset="0"/>
              </a:rPr>
            </a:br>
            <a:r>
              <a:rPr lang="ru-RU" sz="1600" dirty="0">
                <a:latin typeface="Georgia" panose="02040502050405020303" pitchFamily="18" charset="0"/>
              </a:rPr>
              <a:t>- «Художественно – эстетическое развитие» </a:t>
            </a:r>
            <a:br>
              <a:rPr lang="ru-RU" sz="1600" dirty="0">
                <a:latin typeface="Georgia" panose="02040502050405020303" pitchFamily="18" charset="0"/>
              </a:rPr>
            </a:br>
            <a:r>
              <a:rPr lang="ru-RU" sz="1600" dirty="0">
                <a:latin typeface="Georgia" panose="02040502050405020303" pitchFamily="18" charset="0"/>
              </a:rPr>
              <a:t>- «Физическое развитие»</a:t>
            </a:r>
            <a:r>
              <a:rPr lang="ru-RU" sz="16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16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1600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8809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a14="http://schemas.microsoft.com/office/drawing/2010/main" xmlns:p14="http://schemas.microsoft.com/office/powerpoint/2010/main" xmlns="" id="{B606F194-5996-4A6C-9476-5EE0862829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2151" y="365125"/>
            <a:ext cx="10101649" cy="1325563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FFFF00"/>
                </a:solidFill>
                <a:latin typeface="Georgia" panose="02040502050405020303" pitchFamily="18" charset="0"/>
              </a:rPr>
              <a:t>Структура ОП ДО МБДОУ – детского сада № 347</a:t>
            </a:r>
            <a:endParaRPr lang="ru-RU" sz="2800" dirty="0">
              <a:solidFill>
                <a:srgbClr val="FFFF00"/>
              </a:solidFill>
              <a:latin typeface="Georgia" panose="02040502050405020303" pitchFamily="18" charset="0"/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a14="http://schemas.microsoft.com/office/drawing/2010/main" xmlns:p14="http://schemas.microsoft.com/office/powerpoint/2010/main" xmlns="" id="{00449FC1-EE1F-4BF0-9781-9F9E9B2B8189}"/>
              </a:ext>
            </a:extLst>
          </p:cNvPr>
          <p:cNvSpPr/>
          <p:nvPr/>
        </p:nvSpPr>
        <p:spPr>
          <a:xfrm>
            <a:off x="1741715" y="2389843"/>
            <a:ext cx="2886075" cy="3180550"/>
          </a:xfrm>
          <a:prstGeom prst="rect">
            <a:avLst/>
          </a:prstGeom>
          <a:solidFill>
            <a:srgbClr val="E1AD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бъект 2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a14="http://schemas.microsoft.com/office/drawing/2010/main" xmlns:p14="http://schemas.microsoft.com/office/powerpoint/2010/main" xmlns="" id="{5F499390-2113-45FA-ADAA-9032334D6B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96560" y="2499530"/>
            <a:ext cx="2792627" cy="2968363"/>
          </a:xfrm>
          <a:solidFill>
            <a:srgbClr val="E1ADF9"/>
          </a:solidFill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ru-RU" b="1" dirty="0">
                <a:solidFill>
                  <a:schemeClr val="tx1"/>
                </a:solidFill>
                <a:latin typeface="Georgia" panose="02040502050405020303" pitchFamily="18" charset="0"/>
              </a:rPr>
              <a:t>Представлены: </a:t>
            </a:r>
            <a:endParaRPr lang="ru-RU" b="1" dirty="0" smtClean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pPr algn="just">
              <a:buFontTx/>
              <a:buChar char="-"/>
            </a:pPr>
            <a:r>
              <a:rPr lang="ru-RU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цели</a:t>
            </a:r>
            <a:r>
              <a:rPr lang="ru-RU" b="1" dirty="0">
                <a:solidFill>
                  <a:schemeClr val="tx1"/>
                </a:solidFill>
                <a:latin typeface="Georgia" panose="02040502050405020303" pitchFamily="18" charset="0"/>
              </a:rPr>
              <a:t>, задачи, принципы и подходы к ее формированию; </a:t>
            </a:r>
            <a:endParaRPr lang="ru-RU" b="1" dirty="0" smtClean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pPr algn="just">
              <a:buFontTx/>
              <a:buChar char="-"/>
            </a:pPr>
            <a:r>
              <a:rPr lang="ru-RU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планируемые </a:t>
            </a:r>
            <a:r>
              <a:rPr lang="ru-RU" b="1" dirty="0">
                <a:solidFill>
                  <a:schemeClr val="tx1"/>
                </a:solidFill>
                <a:latin typeface="Georgia" panose="02040502050405020303" pitchFamily="18" charset="0"/>
              </a:rPr>
              <a:t>результаты освоения ОП ДО в младенческом, раннем, дошкольном возрастах, а также на этапе завершения освоения ОП ДО; </a:t>
            </a:r>
            <a:endParaRPr lang="ru-RU" b="1" dirty="0" smtClean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pPr algn="just">
              <a:buFontTx/>
              <a:buChar char="-"/>
            </a:pPr>
            <a:r>
              <a:rPr lang="ru-RU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характеристики </a:t>
            </a:r>
            <a:r>
              <a:rPr lang="ru-RU" b="1" dirty="0">
                <a:solidFill>
                  <a:schemeClr val="tx1"/>
                </a:solidFill>
                <a:latin typeface="Georgia" panose="02040502050405020303" pitchFamily="18" charset="0"/>
              </a:rPr>
              <a:t>особенностей развития детей младенческого, раннего и дошкольного возрастов, подходы к педагогической диагностике планируемых результатов</a:t>
            </a:r>
            <a:r>
              <a:rPr lang="ru-RU" dirty="0">
                <a:latin typeface="Georgia" panose="02040502050405020303" pitchFamily="18" charset="0"/>
              </a:rPr>
              <a:t>.</a:t>
            </a:r>
            <a:endParaRPr lang="ru-RU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  <p:sp>
        <p:nvSpPr>
          <p:cNvPr id="12" name="Овал 11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a14="http://schemas.microsoft.com/office/drawing/2010/main" xmlns:p14="http://schemas.microsoft.com/office/powerpoint/2010/main" xmlns="" id="{42CE48F2-BCAB-40B9-84E2-0A91DA538CC8}"/>
              </a:ext>
            </a:extLst>
          </p:cNvPr>
          <p:cNvSpPr/>
          <p:nvPr/>
        </p:nvSpPr>
        <p:spPr>
          <a:xfrm>
            <a:off x="2808516" y="2048542"/>
            <a:ext cx="716419" cy="265902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a14="http://schemas.microsoft.com/office/drawing/2010/main" xmlns:p14="http://schemas.microsoft.com/office/powerpoint/2010/main" xmlns="" id="{09333942-EE66-44FB-B4A4-9657FB3A7F40}"/>
              </a:ext>
            </a:extLst>
          </p:cNvPr>
          <p:cNvSpPr txBox="1"/>
          <p:nvPr/>
        </p:nvSpPr>
        <p:spPr>
          <a:xfrm>
            <a:off x="1985011" y="1941855"/>
            <a:ext cx="2215727" cy="584775"/>
          </a:xfrm>
          <a:prstGeom prst="rect">
            <a:avLst/>
          </a:prstGeom>
          <a:solidFill>
            <a:schemeClr val="bg1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latin typeface="Georgia" panose="02040502050405020303" pitchFamily="18" charset="0"/>
              </a:rPr>
              <a:t>Целевой </a:t>
            </a:r>
          </a:p>
          <a:p>
            <a:pPr algn="ctr"/>
            <a:r>
              <a:rPr lang="ru-RU" sz="1600" b="1" dirty="0" smtClean="0">
                <a:latin typeface="Georgia" panose="02040502050405020303" pitchFamily="18" charset="0"/>
              </a:rPr>
              <a:t>раздел</a:t>
            </a:r>
            <a:endParaRPr lang="ru-RU" sz="1600" b="1" dirty="0">
              <a:latin typeface="Georgia" panose="02040502050405020303" pitchFamily="18" charset="0"/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a14="http://schemas.microsoft.com/office/drawing/2010/main" xmlns:p14="http://schemas.microsoft.com/office/powerpoint/2010/main" xmlns="" id="{5803487C-720E-4076-87D1-936DF09CB4D0}"/>
              </a:ext>
            </a:extLst>
          </p:cNvPr>
          <p:cNvSpPr/>
          <p:nvPr/>
        </p:nvSpPr>
        <p:spPr>
          <a:xfrm>
            <a:off x="4775199" y="2041174"/>
            <a:ext cx="2886075" cy="3750026"/>
          </a:xfrm>
          <a:prstGeom prst="rect">
            <a:avLst/>
          </a:prstGeom>
          <a:solidFill>
            <a:srgbClr val="E3B2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бъект 2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a14="http://schemas.microsoft.com/office/drawing/2010/main" xmlns:p14="http://schemas.microsoft.com/office/powerpoint/2010/main" xmlns="" id="{4EF53177-4885-464C-B16B-E3371D097175}"/>
              </a:ext>
            </a:extLst>
          </p:cNvPr>
          <p:cNvSpPr txBox="1"/>
          <p:nvPr/>
        </p:nvSpPr>
        <p:spPr>
          <a:xfrm>
            <a:off x="4813300" y="2147267"/>
            <a:ext cx="2809876" cy="2968363"/>
          </a:xfrm>
          <a:prstGeom prst="rect">
            <a:avLst/>
          </a:prstGeom>
          <a:solidFill>
            <a:srgbClr val="E2B1FA"/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ru-RU" sz="1100" b="1" dirty="0">
                <a:solidFill>
                  <a:schemeClr val="tx1"/>
                </a:solidFill>
                <a:latin typeface="Georgia" panose="02040502050405020303" pitchFamily="18" charset="0"/>
              </a:rPr>
              <a:t>Включает</a:t>
            </a:r>
            <a:r>
              <a:rPr lang="ru-RU" sz="1100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:</a:t>
            </a:r>
          </a:p>
          <a:p>
            <a:pPr marL="0" indent="0" algn="just">
              <a:buNone/>
            </a:pPr>
            <a:r>
              <a:rPr lang="ru-RU" sz="1100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ru-RU" sz="1100" b="1" dirty="0">
                <a:solidFill>
                  <a:schemeClr val="tx1"/>
                </a:solidFill>
                <a:latin typeface="Georgia" panose="02040502050405020303" pitchFamily="18" charset="0"/>
              </a:rPr>
              <a:t>- </a:t>
            </a:r>
            <a:r>
              <a:rPr lang="ru-RU" sz="900" b="1" dirty="0">
                <a:solidFill>
                  <a:schemeClr val="tx1"/>
                </a:solidFill>
                <a:latin typeface="Georgia" panose="02040502050405020303" pitchFamily="18" charset="0"/>
              </a:rPr>
              <a:t>задачи и содержания образовательной деятельности по каждой из образовательных областей для всех возрастных групп воспитанников в соответствии с ФОП ДО и с учетом используемых методических пособий, обеспечивающих реализацию данного содержания. </a:t>
            </a:r>
            <a:endParaRPr lang="ru-RU" sz="900" b="1" dirty="0" smtClean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pPr marL="0" indent="0" algn="just">
              <a:buNone/>
            </a:pPr>
            <a:r>
              <a:rPr lang="ru-RU" sz="900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- </a:t>
            </a:r>
            <a:r>
              <a:rPr lang="ru-RU" sz="900" b="1" dirty="0">
                <a:solidFill>
                  <a:schemeClr val="tx1"/>
                </a:solidFill>
                <a:latin typeface="Georgia" panose="02040502050405020303" pitchFamily="18" charset="0"/>
              </a:rPr>
              <a:t>вариативные формы, способы, методы и средства реализации ОП ДО с учетом возрастных и индивидуальных особенностей воспитанников, специфики их образовательных потребностей и интересов; </a:t>
            </a:r>
          </a:p>
          <a:p>
            <a:pPr marL="0" indent="0" algn="just">
              <a:buNone/>
            </a:pPr>
            <a:r>
              <a:rPr lang="ru-RU" sz="900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-особенности </a:t>
            </a:r>
            <a:r>
              <a:rPr lang="ru-RU" sz="900" b="1" dirty="0">
                <a:solidFill>
                  <a:schemeClr val="tx1"/>
                </a:solidFill>
                <a:latin typeface="Georgia" panose="02040502050405020303" pitchFamily="18" charset="0"/>
              </a:rPr>
              <a:t>образовательной деятельности разных видов и культурных практик; - способы поддержки детской инициативы; - особенности взаимодействия педагогического коллектива с семьями обучающихся; </a:t>
            </a:r>
          </a:p>
          <a:p>
            <a:pPr marL="0" indent="0" algn="just">
              <a:buNone/>
            </a:pPr>
            <a:r>
              <a:rPr lang="ru-RU" sz="900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-образовательную </a:t>
            </a:r>
            <a:r>
              <a:rPr lang="ru-RU" sz="900" b="1" dirty="0">
                <a:solidFill>
                  <a:schemeClr val="tx1"/>
                </a:solidFill>
                <a:latin typeface="Georgia" panose="02040502050405020303" pitchFamily="18" charset="0"/>
              </a:rPr>
              <a:t>деятельность по профессиональной коррекции нарушений развития. </a:t>
            </a:r>
            <a:endParaRPr lang="ru-RU" sz="900" b="1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a14="http://schemas.microsoft.com/office/drawing/2010/main" xmlns:p14="http://schemas.microsoft.com/office/powerpoint/2010/main" xmlns="" id="{73F993D5-4FF0-4549-BD49-4A9535DA182D}"/>
              </a:ext>
            </a:extLst>
          </p:cNvPr>
          <p:cNvSpPr txBox="1"/>
          <p:nvPr/>
        </p:nvSpPr>
        <p:spPr>
          <a:xfrm>
            <a:off x="5036119" y="1373740"/>
            <a:ext cx="2288038" cy="584775"/>
          </a:xfrm>
          <a:prstGeom prst="rect">
            <a:avLst/>
          </a:prstGeom>
          <a:solidFill>
            <a:schemeClr val="bg1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latin typeface="Georgia" panose="02040502050405020303" pitchFamily="18" charset="0"/>
              </a:rPr>
              <a:t>Содержательный раздел</a:t>
            </a:r>
            <a:endParaRPr lang="ru-RU" sz="1600" b="1" dirty="0">
              <a:latin typeface="Georgia" panose="02040502050405020303" pitchFamily="18" charset="0"/>
            </a:endParaRP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a14="http://schemas.microsoft.com/office/drawing/2010/main" xmlns:p14="http://schemas.microsoft.com/office/powerpoint/2010/main" xmlns="" id="{4ED363B6-5B05-429F-B0DC-759B5F730A44}"/>
              </a:ext>
            </a:extLst>
          </p:cNvPr>
          <p:cNvSpPr/>
          <p:nvPr/>
        </p:nvSpPr>
        <p:spPr>
          <a:xfrm>
            <a:off x="7808688" y="2406269"/>
            <a:ext cx="2886075" cy="3180550"/>
          </a:xfrm>
          <a:prstGeom prst="rect">
            <a:avLst/>
          </a:prstGeom>
          <a:solidFill>
            <a:srgbClr val="BC48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Объект 2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a14="http://schemas.microsoft.com/office/drawing/2010/main" xmlns:p14="http://schemas.microsoft.com/office/powerpoint/2010/main" xmlns="" id="{978DDB2A-F31A-40C6-B54A-65162D4C9428}"/>
              </a:ext>
            </a:extLst>
          </p:cNvPr>
          <p:cNvSpPr txBox="1"/>
          <p:nvPr/>
        </p:nvSpPr>
        <p:spPr>
          <a:xfrm>
            <a:off x="7846787" y="2474817"/>
            <a:ext cx="2809876" cy="2667001"/>
          </a:xfrm>
          <a:prstGeom prst="rect">
            <a:avLst/>
          </a:prstGeom>
          <a:solidFill>
            <a:srgbClr val="BC48F2"/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1100" b="1" dirty="0">
                <a:solidFill>
                  <a:schemeClr val="tx1"/>
                </a:solidFill>
                <a:latin typeface="Georgia" panose="02040502050405020303" pitchFamily="18" charset="0"/>
              </a:rPr>
              <a:t>Содержит: </a:t>
            </a:r>
            <a:endParaRPr lang="ru-RU" sz="1100" b="1" dirty="0" smtClean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pPr>
              <a:buFontTx/>
              <a:buChar char="-"/>
            </a:pPr>
            <a:r>
              <a:rPr lang="ru-RU" sz="1100" b="1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психологопедагогические</a:t>
            </a:r>
            <a:r>
              <a:rPr lang="ru-RU" sz="1100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ru-RU" sz="1100" b="1" dirty="0">
                <a:solidFill>
                  <a:schemeClr val="tx1"/>
                </a:solidFill>
                <a:latin typeface="Georgia" panose="02040502050405020303" pitchFamily="18" charset="0"/>
              </a:rPr>
              <a:t>и кадровые условия реализации ОП ДО; </a:t>
            </a:r>
            <a:endParaRPr lang="ru-RU" sz="1100" b="1" dirty="0" smtClean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pPr>
              <a:buFontTx/>
              <a:buChar char="-"/>
            </a:pPr>
            <a:r>
              <a:rPr lang="ru-RU" sz="1100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организацию </a:t>
            </a:r>
            <a:r>
              <a:rPr lang="ru-RU" sz="1100" b="1" dirty="0">
                <a:solidFill>
                  <a:schemeClr val="tx1"/>
                </a:solidFill>
                <a:latin typeface="Georgia" panose="02040502050405020303" pitchFamily="18" charset="0"/>
              </a:rPr>
              <a:t>развивающей </a:t>
            </a:r>
            <a:r>
              <a:rPr lang="ru-RU" sz="1100" b="1" dirty="0" err="1">
                <a:solidFill>
                  <a:schemeClr val="tx1"/>
                </a:solidFill>
                <a:latin typeface="Georgia" panose="02040502050405020303" pitchFamily="18" charset="0"/>
              </a:rPr>
              <a:t>предметнопространственной</a:t>
            </a:r>
            <a:r>
              <a:rPr lang="ru-RU" sz="1100" b="1" dirty="0">
                <a:solidFill>
                  <a:schemeClr val="tx1"/>
                </a:solidFill>
                <a:latin typeface="Georgia" panose="02040502050405020303" pitchFamily="18" charset="0"/>
              </a:rPr>
              <a:t> среды</a:t>
            </a:r>
            <a:r>
              <a:rPr lang="ru-RU" sz="1100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;</a:t>
            </a:r>
          </a:p>
          <a:p>
            <a:pPr>
              <a:buFontTx/>
              <a:buChar char="-"/>
            </a:pPr>
            <a:r>
              <a:rPr lang="ru-RU" sz="1100" b="1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материальнотехническое</a:t>
            </a:r>
            <a:r>
              <a:rPr lang="ru-RU" sz="1100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ru-RU" sz="1100" b="1" dirty="0">
                <a:solidFill>
                  <a:schemeClr val="tx1"/>
                </a:solidFill>
                <a:latin typeface="Georgia" panose="02040502050405020303" pitchFamily="18" charset="0"/>
              </a:rPr>
              <a:t>обеспечение ОП ДО; </a:t>
            </a:r>
          </a:p>
          <a:p>
            <a:pPr>
              <a:buFontTx/>
              <a:buChar char="-"/>
            </a:pPr>
            <a:r>
              <a:rPr lang="ru-RU" sz="1100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обеспеченность </a:t>
            </a:r>
            <a:r>
              <a:rPr lang="ru-RU" sz="1100" b="1" dirty="0">
                <a:solidFill>
                  <a:schemeClr val="tx1"/>
                </a:solidFill>
                <a:latin typeface="Georgia" panose="02040502050405020303" pitchFamily="18" charset="0"/>
              </a:rPr>
              <a:t>методическими материалами и средствами обучения и воспитания. </a:t>
            </a:r>
            <a:endParaRPr lang="ru-RU" sz="1100" b="1" dirty="0" smtClean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pPr>
              <a:buFontTx/>
              <a:buChar char="-"/>
            </a:pPr>
            <a:r>
              <a:rPr lang="ru-RU" sz="1100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В </a:t>
            </a:r>
            <a:r>
              <a:rPr lang="ru-RU" sz="1100" b="1" dirty="0">
                <a:solidFill>
                  <a:schemeClr val="tx1"/>
                </a:solidFill>
                <a:latin typeface="Georgia" panose="02040502050405020303" pitchFamily="18" charset="0"/>
              </a:rPr>
              <a:t>разделе представлены режим групп, календарный план воспитательной работы.</a:t>
            </a:r>
            <a:endParaRPr lang="ru-RU" sz="1100" b="1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a14="http://schemas.microsoft.com/office/drawing/2010/main" xmlns:p14="http://schemas.microsoft.com/office/powerpoint/2010/main" xmlns="" id="{B5A8D12C-6A0B-45DC-A01B-A2B03C0D3EF6}"/>
              </a:ext>
            </a:extLst>
          </p:cNvPr>
          <p:cNvSpPr txBox="1"/>
          <p:nvPr/>
        </p:nvSpPr>
        <p:spPr>
          <a:xfrm>
            <a:off x="8017639" y="1959560"/>
            <a:ext cx="2449121" cy="523220"/>
          </a:xfrm>
          <a:prstGeom prst="rect">
            <a:avLst/>
          </a:prstGeom>
          <a:solidFill>
            <a:schemeClr val="bg1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ru-RU" sz="1400" b="1" dirty="0" smtClean="0">
                <a:latin typeface="Georgia" panose="02040502050405020303" pitchFamily="18" charset="0"/>
              </a:rPr>
              <a:t>Организационный раздел</a:t>
            </a:r>
            <a:endParaRPr lang="ru-RU" sz="1400" b="1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7919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9="http://schemas.microsoft.com/office/powerpoint/2015/09/main" xmlns:p15="http://schemas.microsoft.com/office/powerpoint/2012/main" xmlns:a14="http://schemas.microsoft.com/office/drawing/2010/main"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a14="http://schemas.microsoft.com/office/drawing/2010/main" xmlns:p14="http://schemas.microsoft.com/office/powerpoint/2010/main" xmlns="" id="{8D43DBBC-6CF4-4150-A439-4C5AF9F109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4746" y="1680519"/>
            <a:ext cx="8215184" cy="2982097"/>
          </a:xfrm>
        </p:spPr>
        <p:txBody>
          <a:bodyPr>
            <a:noAutofit/>
          </a:bodyPr>
          <a:lstStyle/>
          <a:p>
            <a:pPr algn="just"/>
            <a:r>
              <a:rPr lang="ru-RU" sz="2400" dirty="0">
                <a:solidFill>
                  <a:srgbClr val="FFFF00"/>
                </a:solidFill>
                <a:latin typeface="Georgia" panose="02040502050405020303" pitchFamily="18" charset="0"/>
              </a:rPr>
              <a:t>Содержательный раздел </a:t>
            </a:r>
            <a:r>
              <a:rPr lang="ru-RU" sz="2400" dirty="0">
                <a:solidFill>
                  <a:schemeClr val="tx1"/>
                </a:solidFill>
                <a:latin typeface="Georgia" panose="02040502050405020303" pitchFamily="18" charset="0"/>
              </a:rPr>
              <a:t>включает </a:t>
            </a:r>
            <a:r>
              <a:rPr lang="ru-RU" sz="2400" dirty="0" smtClean="0">
                <a:solidFill>
                  <a:schemeClr val="tx1"/>
                </a:solidFill>
                <a:latin typeface="Georgia" panose="02040502050405020303" pitchFamily="18" charset="0"/>
              </a:rPr>
              <a:t>программу </a:t>
            </a:r>
            <a:r>
              <a:rPr lang="ru-RU" sz="2400" dirty="0">
                <a:solidFill>
                  <a:schemeClr val="tx1"/>
                </a:solidFill>
                <a:latin typeface="Georgia" panose="02040502050405020303" pitchFamily="18" charset="0"/>
              </a:rPr>
              <a:t>воспитания, которая раскрывает задачи и направления воспитательной работы, предусматривает приобщение детей к российским традиционным духовным ценностям, включая культурные ценности своей этнической группы, правилам и нормам поведения в российском обществе. </a:t>
            </a:r>
            <a:endParaRPr lang="ru-RU" sz="2400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8269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9="http://schemas.microsoft.com/office/powerpoint/2015/09/main" xmlns:p15="http://schemas.microsoft.com/office/powerpoint/2012/main" xmlns:a14="http://schemas.microsoft.com/office/drawing/2010/main"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a14="http://schemas.microsoft.com/office/drawing/2010/main" xmlns:p14="http://schemas.microsoft.com/office/powerpoint/2010/main" xmlns="" id="{C918B255-93BC-4366-989A-4F85B0C504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9790" y="966488"/>
            <a:ext cx="8291286" cy="1325563"/>
          </a:xfrm>
        </p:spPr>
        <p:txBody>
          <a:bodyPr>
            <a:normAutofit/>
          </a:bodyPr>
          <a:lstStyle/>
          <a:p>
            <a:pPr algn="ctr"/>
            <a:r>
              <a:rPr lang="ru-RU" sz="2400" dirty="0">
                <a:latin typeface="Georgia" panose="02040502050405020303" pitchFamily="18" charset="0"/>
              </a:rPr>
              <a:t>Участниками образовательного процесса являются ребенок, </a:t>
            </a:r>
            <a:r>
              <a:rPr lang="ru-RU" sz="2400" dirty="0" smtClean="0">
                <a:latin typeface="Georgia" panose="02040502050405020303" pitchFamily="18" charset="0"/>
              </a:rPr>
              <a:t>родители, педагоги</a:t>
            </a:r>
            <a:br>
              <a:rPr lang="ru-RU" sz="2400" dirty="0" smtClean="0">
                <a:latin typeface="Georgia" panose="02040502050405020303" pitchFamily="18" charset="0"/>
              </a:rPr>
            </a:br>
            <a:r>
              <a:rPr lang="ru-RU" sz="2400" dirty="0" smtClean="0">
                <a:solidFill>
                  <a:srgbClr val="FFFF00"/>
                </a:solidFill>
                <a:latin typeface="Georgia" panose="02040502050405020303" pitchFamily="18" charset="0"/>
              </a:rPr>
              <a:t>Направление деятельности</a:t>
            </a:r>
            <a:endParaRPr lang="ru-RU" sz="2400" dirty="0">
              <a:solidFill>
                <a:srgbClr val="FFFF00"/>
              </a:solidFill>
              <a:latin typeface="Georgia" panose="02040502050405020303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36142393"/>
              </p:ext>
            </p:extLst>
          </p:nvPr>
        </p:nvGraphicFramePr>
        <p:xfrm>
          <a:off x="1472611" y="2516916"/>
          <a:ext cx="9113011" cy="2971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5475"/>
                <a:gridCol w="1614617"/>
                <a:gridCol w="2430162"/>
                <a:gridCol w="3212757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Направление взаимодействия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Задачи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Содержания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Формы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err="1"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Диагностико</a:t>
                      </a:r>
                      <a:r>
                        <a:rPr lang="ru-RU" sz="1000" b="1" dirty="0"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-аналитическое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000" dirty="0"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планирование работы с семьей с учетом полученных данных и их анализа;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000" dirty="0"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выбор адекватных способов и методов взаимодействия с родителями;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000" dirty="0"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согласование воспитательных задач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ru-RU" sz="1000" dirty="0" smtClean="0"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Получение </a:t>
                      </a:r>
                      <a:r>
                        <a:rPr lang="ru-RU" sz="1000" dirty="0"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 анализ данных: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000" dirty="0"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 семье каждого обучающегося, ее запросах в отношении охраны здоровья и развития ребенка; 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000" dirty="0"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 уровне психолого-педагогической компетентности родителей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000" dirty="0"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опросы; социологические срезы;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000" dirty="0"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наблюдения за процессом общения членов семьи с ребенком;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000" dirty="0"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индивидуальные блокноты;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000" dirty="0"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«Открытый микрофон»;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000" dirty="0"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педагогические беседы с родителями;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000" dirty="0"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знакомство с семейными традициями (проекты);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дни (недели) открытых дверей, открытые просмотры занятий и других видов деятельности детей </a:t>
                      </a:r>
                      <a:endParaRPr lang="ru-RU" sz="1000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27080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9="http://schemas.microsoft.com/office/powerpoint/2015/09/main" xmlns:p15="http://schemas.microsoft.com/office/powerpoint/2012/main" xmlns:a14="http://schemas.microsoft.com/office/drawing/2010/main"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81643857"/>
              </p:ext>
            </p:extLst>
          </p:nvPr>
        </p:nvGraphicFramePr>
        <p:xfrm>
          <a:off x="1563228" y="950995"/>
          <a:ext cx="9310718" cy="49965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41304"/>
                <a:gridCol w="1704262"/>
                <a:gridCol w="2517065"/>
                <a:gridCol w="3348087"/>
              </a:tblGrid>
              <a:tr h="469192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</a:rPr>
                        <a:t>Просветительское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lvl="0" indent="-1714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</a:rPr>
                        <a:t>просвещение </a:t>
                      </a:r>
                      <a:r>
                        <a:rPr lang="ru-RU" sz="1100" b="0" dirty="0" smtClean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</a:rPr>
                        <a:t>родителей;</a:t>
                      </a:r>
                    </a:p>
                    <a:p>
                      <a:pPr marL="171450" lvl="0" indent="-1714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100" b="0" dirty="0" smtClean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</a:rPr>
                        <a:t>психолого-педагогическая </a:t>
                      </a: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</a:rPr>
                        <a:t>помощь и сопровождение семей детей дошкольного, младенческого и раннего </a:t>
                      </a:r>
                      <a:r>
                        <a:rPr lang="ru-RU" sz="1100" b="0" dirty="0" smtClean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</a:rPr>
                        <a:t>возрастов.</a:t>
                      </a:r>
                    </a:p>
                    <a:p>
                      <a:pPr marL="171450" lvl="0" indent="-1714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100" b="0" dirty="0" smtClean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</a:rPr>
                        <a:t>информирование </a:t>
                      </a: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</a:rPr>
                        <a:t>о факторах, положительно влияющих на физическое и психическое здоровье ребёнка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lvl="0" indent="-1714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</a:rPr>
                        <a:t>вопросы особенностей развития детей младенческого, раннего и дошкольного </a:t>
                      </a:r>
                      <a:r>
                        <a:rPr lang="ru-RU" sz="1100" b="0" dirty="0" smtClean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</a:rPr>
                        <a:t>возрастов;</a:t>
                      </a:r>
                    </a:p>
                    <a:p>
                      <a:pPr marL="171450" lvl="0" indent="-1714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100" b="0" dirty="0" smtClean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</a:rPr>
                        <a:t>рекомендация </a:t>
                      </a: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</a:rPr>
                        <a:t>родителям эффективных методов обучения и воспитания детей определенного </a:t>
                      </a:r>
                      <a:r>
                        <a:rPr lang="ru-RU" sz="1100" b="0" dirty="0" smtClean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</a:rPr>
                        <a:t>возраста;</a:t>
                      </a:r>
                    </a:p>
                    <a:p>
                      <a:pPr marL="171450" lvl="0" indent="-1714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100" b="0" dirty="0" smtClean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</a:rPr>
                        <a:t>государственная </a:t>
                      </a: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</a:rPr>
                        <a:t>политика в области МБДОУ, включая меры господдержки семей с детьми дошкольного </a:t>
                      </a:r>
                      <a:r>
                        <a:rPr lang="ru-RU" sz="1100" b="0" dirty="0" smtClean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</a:rPr>
                        <a:t>возраста;</a:t>
                      </a:r>
                    </a:p>
                    <a:p>
                      <a:pPr marL="171450" lvl="0" indent="-1714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100" b="0" dirty="0" smtClean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</a:rPr>
                        <a:t>особенности </a:t>
                      </a: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</a:rPr>
                        <a:t>реализуемой в МБДОУ </a:t>
                      </a:r>
                      <a:r>
                        <a:rPr lang="ru-RU" sz="1100" b="0" dirty="0" smtClean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</a:rPr>
                        <a:t>Программы;</a:t>
                      </a:r>
                    </a:p>
                    <a:p>
                      <a:pPr marL="171450" lvl="0" indent="-1714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100" b="0" dirty="0" smtClean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</a:rPr>
                        <a:t>условия </a:t>
                      </a: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</a:rPr>
                        <a:t>пребывания ребенка в группе МБДОУ</a:t>
                      </a:r>
                      <a:r>
                        <a:rPr lang="ru-RU" sz="1100" b="0" dirty="0" smtClean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</a:rPr>
                        <a:t>;</a:t>
                      </a:r>
                    </a:p>
                    <a:p>
                      <a:pPr marL="171450" lvl="0" indent="-1714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100" b="0" dirty="0" smtClean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</a:rPr>
                        <a:t> </a:t>
                      </a: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</a:rPr>
                        <a:t>содержание и методы образовательной работы с детьми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</a:rPr>
                        <a:t>групповые родительские собрания;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</a:rPr>
                        <a:t>конференции;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</a:rPr>
                        <a:t>круглые столы;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</a:rPr>
                        <a:t>семинары-практикумы;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</a:rPr>
                        <a:t>дни (недели) открытых дверей, 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</a:rPr>
                        <a:t>открытые просмотры занятий и других видов деятельности детей 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</a:rPr>
                        <a:t>консультации;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</a:rPr>
                        <a:t>педагогические гостиные;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</a:rPr>
                        <a:t>родительские клубы и др.;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</a:rPr>
                        <a:t>интерактивные мероприятия «Устами младенца о …?»;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</a:rPr>
                        <a:t>информационные проспекты, стенды, бюллетени, устные журналы для родителей; 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</a:rPr>
                        <a:t>плакаты и брошюры, издаваемые для родителей;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</a:rPr>
                        <a:t>еженедельные записки. 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</a:rPr>
                        <a:t>педагогические библиотеки для родителей;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</a:rPr>
                        <a:t>личные блокноты.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</a:rPr>
                        <a:t>сайты МБДОУ и социальные группы в сети Интернет;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</a:rPr>
                        <a:t>фотографии, выставки детских работ, совместных работ родителей и детей и др.</a:t>
                      </a:r>
                    </a:p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11692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10.0.14393.0"/>
  <p:tag name="AS_RELEASE_DATE" val="2019.12.14"/>
  <p:tag name="AS_TITLE" val="Aspose.Slides for .NET 4.0 Client Profile"/>
  <p:tag name="AS_VERSION" val="19.12"/>
</p:tagLst>
</file>

<file path=ppt/theme/theme1.xml><?xml version="1.0" encoding="utf-8"?>
<a:theme xmlns:a="http://schemas.openxmlformats.org/drawingml/2006/main" name="Тема Office">
  <a:themeElements>
    <a:clrScheme name="Зеленый и желтый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Стандартная">
      <a:majorFont>
        <a:latin typeface="Calibri Light" panose="020F0302020204030204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196</TotalTime>
  <Words>1044</Words>
  <Application>Microsoft Office PowerPoint</Application>
  <PresentationFormat>Широкоэкранный</PresentationFormat>
  <Paragraphs>110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1" baseType="lpstr">
      <vt:lpstr>Arial</vt:lpstr>
      <vt:lpstr>Calibri</vt:lpstr>
      <vt:lpstr>Calibri Light</vt:lpstr>
      <vt:lpstr>Georgia</vt:lpstr>
      <vt:lpstr>Symbol</vt:lpstr>
      <vt:lpstr>Times New Roman</vt:lpstr>
      <vt:lpstr>Тема Office</vt:lpstr>
      <vt:lpstr>     Муниципальное бюджетное дошкольное образовательное учреждение – детский сад № 347  Краткая презентация к образовательной программе дошкольного образования  Дополнительный раздел ОП ДО  для родителей (законных представителей)  </vt:lpstr>
      <vt:lpstr>Презентация PowerPoint</vt:lpstr>
      <vt:lpstr>Презентация PowerPoint</vt:lpstr>
      <vt:lpstr>В соответствии с требованиями ФГОС ДО Образовательная программа МБДОУ – детского сада № 347  состоит включает три основных раздела: целевой, содержательный и организационный, в каждом из которых отражены </vt:lpstr>
      <vt:lpstr>Программа реализуется на государственном языке Российской Федерации в течение всего времени пребывания детей в дошкольной образовательной организации.  Объем обязательной части ОП составляет не менее 60% от ее общего объема. Объем части, формируемой участниками образовательных отношений, составляет не более 40% от ее общего объема. Обе части являются взаимодополняющими и необходимыми с точки зрения реализации требований ФГОС ДО и ФОП ДО.  Направления обучения и воспитания – образовательные области:  «Социально – коммуникативное развитие»  - «Познавательное развитие»  - «Речевое развитие»  - «Художественно – эстетическое развитие»  - «Физическое развитие» </vt:lpstr>
      <vt:lpstr>Структура ОП ДО МБДОУ – детского сада № 347</vt:lpstr>
      <vt:lpstr>Содержательный раздел включает программу воспитания, которая раскрывает задачи и направления воспитательной работы, предусматривает приобщение детей к российским традиционным духовным ценностям, включая культурные ценности своей этнической группы, правилам и нормам поведения в российском обществе. </vt:lpstr>
      <vt:lpstr>Участниками образовательного процесса являются ребенок, родители, педагоги Направление деятельности</vt:lpstr>
      <vt:lpstr>Презентация PowerPoint</vt:lpstr>
      <vt:lpstr>Презентация PowerPoint</vt:lpstr>
      <vt:lpstr>Презентация PowerPoint</vt:lpstr>
      <vt:lpstr>Контингент воспитанников распределен по возрастным группам в соответствии закономерностями психического развития ребенка (или с общими характеристиками возрастного развития детей или с возрастными характеристиками детей).   Основной структурной единицей - является группа.  В ДОУ функционирует 11 групп.   Группы созданы по возрастному принципу.  - раннего возраста (1.5-2)– 2 группы:  - младшая группа (2-3 года) – 1 группа; - 2 младшая группа (3-4 года) – 2 группы; - средняя группа (4-5 лет) – 2 группы - старшая группа (5-6 лет) – 2 группы; - подготовительная к школе группа (6-7 лет) – 2 группы </vt:lpstr>
      <vt:lpstr>Общие сведения  ДЕПАРТАМЕНТ ОБРАЗОВАНИЯ АДМИНИСТРАЦИИ ГОРОДА ЕКАТЕРИНБУРГА Муниципальное бюджетное дошкольное образовательное учреждение  -  детский  сад № 347 МБДОУ – детский сад № 347 620144, Свердловская обл. г. Екатеринбург, ул. Шейкмана, д. 116 Тел.: (343) 308-0046, 308-00-47 ИНН/КПП 6661083102/667101001  Е-mail:  ya.mdou347@yandex.ru  Мы в социальных сетях:  https://vk.com/public217064293  Официальный сайт   https://347.tvoysadik.ru/    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 Obstinate</dc:creator>
  <cp:lastModifiedBy>№347</cp:lastModifiedBy>
  <cp:revision>30</cp:revision>
  <dcterms:created xsi:type="dcterms:W3CDTF">2021-05-05T06:13:49Z</dcterms:created>
  <dcterms:modified xsi:type="dcterms:W3CDTF">2024-12-25T09:25:20Z</dcterms:modified>
</cp:coreProperties>
</file>