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6" r:id="rId6"/>
    <p:sldId id="262" r:id="rId7"/>
    <p:sldId id="264" r:id="rId8"/>
    <p:sldId id="265" r:id="rId9"/>
    <p:sldId id="267" r:id="rId10"/>
    <p:sldId id="268" r:id="rId11"/>
    <p:sldId id="269" r:id="rId12"/>
    <p:sldId id="257" r:id="rId13"/>
    <p:sldId id="270" r:id="rId14"/>
    <p:sldId id="258" r:id="rId15"/>
  </p:sldIdLst>
  <p:sldSz cx="12192000" cy="6858000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610F"/>
    <a:srgbClr val="FFFF00"/>
    <a:srgbClr val="C664F4"/>
    <a:srgbClr val="E2AFF9"/>
    <a:srgbClr val="EBCAFA"/>
    <a:srgbClr val="BC48F2"/>
    <a:srgbClr val="E2B1FA"/>
    <a:srgbClr val="E3B2F9"/>
    <a:srgbClr val="E1ADF9"/>
    <a:srgbClr val="C05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E888F79-BADA-46B4-A968-15D999737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9275" y="-20637"/>
            <a:ext cx="9144000" cy="2387600"/>
          </a:xfrm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anchor="b">
            <a:normAutofit/>
          </a:bodyPr>
          <a:lstStyle>
            <a:lvl1pPr algn="ctr">
              <a:defRPr sz="88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85228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C84E534-41C5-4E76-BE4A-960384F7A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2514" y="365125"/>
            <a:ext cx="829128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E3B82096-7AF9-4EEA-86A1-D9D7A4423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2514" y="1825625"/>
            <a:ext cx="8291286" cy="4351338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8" name="Рисунок 7" descr="Изображение выглядит как дерево, трава, внешний, растение&#10;&#10;Автоматически созданное описание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4CA516A-9D99-4664-BAF0-E71369B51B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938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13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дерево, внешний, природа&#10;&#10;Автоматически созданное описание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A3D5038D-2D34-4FA1-BDC9-2DC604D7D8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950" y="0"/>
            <a:ext cx="5954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9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esentation-creation.ru/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F74552CB-2298-46D9-B8AB-F4B8A098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3F9A7F4-9853-47B5-9218-C21393530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27F95EA-B546-40E5-955E-973EA04C53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25256-EB4B-4638-A26A-2DFE18B0AEEE}" type="datetimeFigureOut">
              <a:rPr lang="ru-RU" smtClean="0"/>
              <a:t>25.12.2024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FFFF830-B83E-470D-9903-33FD1DB39D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34C71D2B-DD87-4F95-AE17-6A2EC1C181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4A817-2A67-4288-9E7B-92C4DDD59B1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6"/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7B89673-269B-483F-B129-9D3CE40FFEE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3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public217064293" TargetMode="External"/><Relationship Id="rId2" Type="http://schemas.openxmlformats.org/officeDocument/2006/relationships/hyperlink" Target="mailto:ya.mdou347@yandex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EF1700D-8834-4889-9306-C3786535A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5424" y="1153296"/>
            <a:ext cx="9161319" cy="4349579"/>
          </a:xfrm>
        </p:spPr>
        <p:txBody>
          <a:bodyPr>
            <a:noAutofit/>
          </a:bodyPr>
          <a:lstStyle/>
          <a:p>
            <a: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000" dirty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000" dirty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000" dirty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000" dirty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  <a:t>Муниципальное бюджетное дошкольное образовательное учреждение – детский сад № 347</a:t>
            </a:r>
            <a:br>
              <a:rPr lang="ru-RU" sz="20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3600" dirty="0" smtClean="0">
                <a:ln w="0"/>
                <a:solidFill>
                  <a:srgbClr val="7030A0"/>
                </a:solidFill>
                <a:latin typeface="+mn-lt"/>
              </a:rPr>
              <a:t>Краткая презентация к образовательной программе дошкольного образования</a:t>
            </a:r>
            <a:r>
              <a:rPr lang="ru-RU" sz="4800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48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ln w="0"/>
                <a:solidFill>
                  <a:srgbClr val="7030A0"/>
                </a:solidFill>
                <a:latin typeface="+mn-lt"/>
              </a:rPr>
              <a:t/>
            </a:r>
            <a:br>
              <a:rPr lang="ru-RU" sz="2400" dirty="0" smtClean="0">
                <a:ln w="0"/>
                <a:solidFill>
                  <a:srgbClr val="7030A0"/>
                </a:solidFill>
                <a:latin typeface="+mn-lt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Дополнительный </a:t>
            </a:r>
            <a:r>
              <a:rPr lang="ru-RU" sz="2400" dirty="0">
                <a:latin typeface="Georgia" panose="02040502050405020303" pitchFamily="18" charset="0"/>
              </a:rPr>
              <a:t>раздел ОП </a:t>
            </a:r>
            <a:r>
              <a:rPr lang="ru-RU" sz="2400" dirty="0" smtClean="0">
                <a:latin typeface="Georgia" panose="02040502050405020303" pitchFamily="18" charset="0"/>
              </a:rPr>
              <a:t>ДО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для родителей (законных представителей)</a:t>
            </a:r>
            <a:r>
              <a:rPr lang="ru-RU" sz="2400" dirty="0" smtClean="0">
                <a:ln w="0"/>
                <a:solidFill>
                  <a:srgbClr val="7030A0"/>
                </a:solidFill>
                <a:latin typeface="Georgia" panose="02040502050405020303" pitchFamily="18" charset="0"/>
              </a:rPr>
              <a:t/>
            </a:r>
            <a:br>
              <a:rPr lang="ru-RU" sz="2400" dirty="0" smtClean="0">
                <a:ln w="0"/>
                <a:solidFill>
                  <a:srgbClr val="7030A0"/>
                </a:solidFill>
                <a:latin typeface="Georgia" panose="02040502050405020303" pitchFamily="18" charset="0"/>
              </a:rPr>
            </a:br>
            <a:r>
              <a:rPr lang="ru-RU" sz="2400" dirty="0" smtClean="0">
                <a:ln w="0"/>
                <a:solidFill>
                  <a:srgbClr val="7030A0"/>
                </a:solidFill>
                <a:latin typeface="Georgia" panose="02040502050405020303" pitchFamily="18" charset="0"/>
              </a:rPr>
              <a:t> </a:t>
            </a:r>
            <a:endParaRPr lang="ru-RU" sz="2400" dirty="0">
              <a:ln w="0"/>
              <a:solidFill>
                <a:srgbClr val="7030A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4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427987"/>
              </p:ext>
            </p:extLst>
          </p:nvPr>
        </p:nvGraphicFramePr>
        <p:xfrm>
          <a:off x="1563228" y="950995"/>
          <a:ext cx="9310718" cy="371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304"/>
                <a:gridCol w="1704262"/>
                <a:gridCol w="2517065"/>
                <a:gridCol w="3348087"/>
              </a:tblGrid>
              <a:tr h="3719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Консультационное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вопросы взаимодействия родителей с ребенком, преодоления возникающих проблем воспитания и обучения детей;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особенности поведения и взаимодействия ребенка со сверстниками и педагогом;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возникающие проблемные ситуации; − способы воспитания и построения продуктивного взаимодействия с детьми младенческого, раннего и дошкольного возрастов;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5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способы организации и участия в детских деятельностях, образовательном процессе и </a:t>
                      </a:r>
                      <a:r>
                        <a:rPr lang="ru-RU" sz="1050" b="0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27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365329"/>
              </p:ext>
            </p:extLst>
          </p:nvPr>
        </p:nvGraphicFramePr>
        <p:xfrm>
          <a:off x="1563228" y="950995"/>
          <a:ext cx="9310718" cy="371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304"/>
                <a:gridCol w="1704262"/>
                <a:gridCol w="2517065"/>
                <a:gridCol w="3348087"/>
              </a:tblGrid>
              <a:tr h="37198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образовательная деятельность педагогов и родителей обучающихся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родителей в образовательный процесс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Расширять сферу участия родителей в жизнедеятельности образовательной организации через организацию эффективных форм взаимодействия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обогащение социального опыта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вопросы реализации некоторых образовательных задач, организации РППС и образовательных мероприятий;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инициативы родителей детей младенческого, раннего и дошкольного возрастов;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и реализация образовательных проектов МБДОУ совместно с семьей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акции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семинары-практикумы,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творческие мастерские, консультации, педагогические гостиные, родительские клубы и др.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выставки работ родителей и детей, семейные вернисажи. привлечение/вовлечение (в том числе и через ребенка) родителей к участию в образовательных мероприятиях, направленных на решение познавательных и воспитательных задач;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семейный и групповые альбомы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совместные праздники, </a:t>
                      </a:r>
                      <a:r>
                        <a:rPr lang="ru-RU" sz="1100" b="0" dirty="0" err="1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турслеты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вечера:  семейные спортивные и тематические мероприятия, тематические досуги и др.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178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E72B854-4C9E-4413-9A5C-9CC87A4C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938" y="1145059"/>
            <a:ext cx="8291286" cy="420953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Контингент воспитанников распределен по возрастным группам в соответствии закономерностями психического развития ребенка (или с общими характеристиками возрастного развития детей или с возрастными характеристиками детей). 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Основной </a:t>
            </a:r>
            <a:r>
              <a:rPr lang="ru-RU" sz="1800" dirty="0">
                <a:solidFill>
                  <a:srgbClr val="FFFF00"/>
                </a:solidFill>
                <a:latin typeface="Georgia" panose="02040502050405020303" pitchFamily="18" charset="0"/>
              </a:rPr>
              <a:t>структурной единицей - является группа. </a:t>
            </a:r>
            <a:r>
              <a:rPr lang="ru-RU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ДОУ функционирует 11 групп. 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Группы 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созданы по возрастному принципу. 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раннего возраста (1.5-2)– 2 группы: 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младшая группа (2-3 года) – 1 группа;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- 2 младшая группа (3-4 года) – 2 группы;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средняя группа (4-5 лет) – 2 группы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старшая группа (5-6 лет) – 2 группы;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- подготовительная к школе группа (6-7 лет) – 2 группы</a:t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15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E72B854-4C9E-4413-9A5C-9CC87A4C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651" y="1400432"/>
            <a:ext cx="8291286" cy="42095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Общие сведения</a:t>
            </a:r>
            <a:r>
              <a:rPr lang="en-US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en-US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ДЕПАРТАМЕНТ ОБРАЗОВАНИЯ АДМИНИСТРАЦИИ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ГОРОДА ЕКАТЕРИНБУРГА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Муниципальное бюджетное дошкольное образовательное учреждение  -  детский  сад № 347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МБДОУ – детский сад № 347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620144, Свердловская обл.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г. Екатеринбург, ул. </a:t>
            </a:r>
            <a:r>
              <a:rPr lang="ru-RU" sz="1600" dirty="0" err="1">
                <a:solidFill>
                  <a:schemeClr val="tx1"/>
                </a:solidFill>
                <a:latin typeface="Georgia" panose="02040502050405020303" pitchFamily="18" charset="0"/>
              </a:rPr>
              <a:t>Шейкмана</a:t>
            </a: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, д. 116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Тел.: (343) 308-0046, 308-00-47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  <a:t>ИНН/КПП 6661083102/667101001</a:t>
            </a:r>
            <a:br>
              <a:rPr lang="ru-RU" sz="16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Е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</a:t>
            </a: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</a:rPr>
              <a:t>mail</a:t>
            </a: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dirty="0" err="1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ya.</a:t>
            </a:r>
            <a:r>
              <a:rPr lang="en-US" sz="1800" u="sng" dirty="0" err="1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mdou</a:t>
            </a:r>
            <a:r>
              <a:rPr lang="ru-RU" sz="1800" u="sng" dirty="0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347@</a:t>
            </a:r>
            <a: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  <a:hlinkClick r:id="rId2"/>
              </a:rPr>
              <a:t>yandex.ru</a:t>
            </a:r>
            <a: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u="sng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en-US" sz="1800" u="sng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Мы в социальных сетях:</a:t>
            </a:r>
            <a:br>
              <a:rPr lang="ru-RU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  <a:hlinkClick r:id="rId3"/>
              </a:rPr>
              <a:t>vk.com/public217064293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Официальный сайт </a:t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dirty="0">
                <a:solidFill>
                  <a:srgbClr val="E7610F"/>
                </a:solidFill>
                <a:latin typeface="Georgia" panose="02040502050405020303" pitchFamily="18" charset="0"/>
              </a:rPr>
              <a:t>https://347.tvoysadik.ru</a:t>
            </a:r>
            <a:r>
              <a:rPr lang="en-US" sz="1800" dirty="0" smtClean="0">
                <a:solidFill>
                  <a:srgbClr val="E7610F"/>
                </a:solidFill>
                <a:latin typeface="Georgia" panose="02040502050405020303" pitchFamily="18" charset="0"/>
              </a:rPr>
              <a:t>/</a:t>
            </a: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09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25DDA865-3856-4DBE-834A-1A6E85AA773B}"/>
              </a:ext>
            </a:extLst>
          </p:cNvPr>
          <p:cNvSpPr txBox="1"/>
          <p:nvPr/>
        </p:nvSpPr>
        <p:spPr>
          <a:xfrm>
            <a:off x="2982139" y="2267096"/>
            <a:ext cx="5774683" cy="115026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7200" b="1" dirty="0">
                <a:latin typeface="Georgia" panose="02040502050405020303" pitchFamily="18" charset="0"/>
              </a:rPr>
              <a:t>СПАСИБО</a:t>
            </a:r>
          </a:p>
        </p:txBody>
      </p:sp>
    </p:spTree>
    <p:extLst>
      <p:ext uri="{BB962C8B-B14F-4D97-AF65-F5344CB8AC3E}">
        <p14:creationId xmlns:p14="http://schemas.microsoft.com/office/powerpoint/2010/main" val="1746139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E080E941-673E-47A4-B39A-21D1374F8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185" y="1301579"/>
            <a:ext cx="9646851" cy="4721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FF00"/>
                </a:solidFill>
                <a:latin typeface="Georgia" panose="02040502050405020303" pitchFamily="18" charset="0"/>
              </a:rPr>
              <a:t>Образовательная программа </a:t>
            </a:r>
            <a:r>
              <a:rPr lang="ru-RU" sz="1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Муниципального бюджетного дошкольного образовательного учреждения – детского сада № 347 - </a:t>
            </a:r>
            <a:r>
              <a:rPr lang="ru-RU" sz="1900" b="1" dirty="0">
                <a:solidFill>
                  <a:schemeClr val="tx1"/>
                </a:solidFill>
                <a:latin typeface="Georgia" panose="02040502050405020303" pitchFamily="18" charset="0"/>
              </a:rPr>
              <a:t>это нормативно-управленческий </a:t>
            </a:r>
            <a:r>
              <a:rPr lang="ru-RU" sz="1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документ</a:t>
            </a:r>
            <a:r>
              <a:rPr lang="ru-RU" sz="1900" b="1" dirty="0">
                <a:solidFill>
                  <a:schemeClr val="tx1"/>
                </a:solidFill>
                <a:latin typeface="Georgia" panose="02040502050405020303" pitchFamily="18" charset="0"/>
              </a:rPr>
              <a:t>, определяющий содержание и организацию образовательной деятельности на уровне дошкольного </a:t>
            </a:r>
            <a:r>
              <a:rPr lang="ru-RU" sz="1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образования.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Образовательная программа МБДОУ – детского сада № 347</a:t>
            </a:r>
          </a:p>
          <a:p>
            <a:pPr marL="0" indent="0" algn="just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разработана </a:t>
            </a:r>
            <a:r>
              <a:rPr lang="ru-RU" sz="1800" b="1" dirty="0">
                <a:solidFill>
                  <a:schemeClr val="tx1"/>
                </a:solidFill>
                <a:latin typeface="Georgia" panose="02040502050405020303" pitchFamily="18" charset="0"/>
              </a:rPr>
              <a:t>на основе</a:t>
            </a:r>
            <a:r>
              <a:rPr lang="ru-RU" sz="18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Конституции </a:t>
            </a:r>
            <a:r>
              <a:rPr lang="ru-RU" sz="1800" b="1" dirty="0">
                <a:solidFill>
                  <a:schemeClr val="tx1"/>
                </a:solidFill>
                <a:latin typeface="Georgia" panose="02040502050405020303" pitchFamily="18" charset="0"/>
              </a:rPr>
              <a:t>РФ и законодательства РФ, с учетом Конвенции ООН о правах ребенка, в соответствии с требованиями и содержанием ФГОС ДО и ФОП ДО, а также другими нормативными документами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00020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idx="1"/>
          </p:nvPr>
        </p:nvSpPr>
        <p:spPr>
          <a:xfrm>
            <a:off x="1243915" y="968890"/>
            <a:ext cx="9835978" cy="46410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ОП </a:t>
            </a:r>
            <a:r>
              <a:rPr lang="ru-RU" b="1" dirty="0">
                <a:solidFill>
                  <a:srgbClr val="FFFF00"/>
                </a:solidFill>
              </a:rPr>
              <a:t>ДО </a:t>
            </a:r>
            <a:r>
              <a:rPr lang="ru-RU" b="1" dirty="0" smtClean="0">
                <a:solidFill>
                  <a:srgbClr val="FFFF00"/>
                </a:solidFill>
              </a:rPr>
              <a:t>МБДОУ – детского сада № 347 позволяет </a:t>
            </a:r>
            <a:r>
              <a:rPr lang="ru-RU" b="1" dirty="0">
                <a:solidFill>
                  <a:srgbClr val="FFFF00"/>
                </a:solidFill>
              </a:rPr>
              <a:t>реализовать: 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обучение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;</a:t>
            </a: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создание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единого ядра содержания дошкольного 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образования, ориентированного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 </a:t>
            </a:r>
            <a:endParaRPr lang="ru-RU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создание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ребенку и его родителям (законным представителям) равные, качественные условия </a:t>
            </a: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дошкольного образования,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вне зависимости от места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27669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2E94D09-2047-4FE0-BD73-E307368E63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50412" y="937946"/>
            <a:ext cx="8291512" cy="129222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В соответствии </a:t>
            </a:r>
            <a:r>
              <a:rPr lang="ru-RU" sz="1600" b="1" dirty="0">
                <a:solidFill>
                  <a:srgbClr val="FFFF00"/>
                </a:solidFill>
                <a:latin typeface="Georgia" panose="02040502050405020303" pitchFamily="18" charset="0"/>
              </a:rPr>
              <a:t>с требованиями ФГОС ДО </a:t>
            </a:r>
            <a:r>
              <a:rPr lang="ru-RU" sz="1600" b="1" dirty="0">
                <a:solidFill>
                  <a:srgbClr val="FFFF00"/>
                </a:solidFill>
                <a:latin typeface="Georgia" panose="02040502050405020303" pitchFamily="18" charset="0"/>
              </a:rPr>
              <a:t>Образовательная программа МБДОУ – детского сада № 347 </a:t>
            </a:r>
            <a:r>
              <a:rPr lang="ru-RU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ru-RU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состоит включает </a:t>
            </a:r>
            <a:r>
              <a:rPr lang="ru-RU" sz="1600" b="1" dirty="0">
                <a:solidFill>
                  <a:srgbClr val="FFFF00"/>
                </a:solidFill>
                <a:latin typeface="Georgia" panose="02040502050405020303" pitchFamily="18" charset="0"/>
              </a:rPr>
              <a:t>три основных раздела: целевой, содержательный и организационный, в каждом из которых отражены </a:t>
            </a:r>
            <a:endParaRPr lang="ru-RU" sz="1600" b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154508BE-F46C-4F2B-9BD9-31C8343BAEC2}"/>
              </a:ext>
            </a:extLst>
          </p:cNvPr>
          <p:cNvGrpSpPr/>
          <p:nvPr/>
        </p:nvGrpSpPr>
        <p:grpSpPr>
          <a:xfrm>
            <a:off x="2338555" y="2282893"/>
            <a:ext cx="1969834" cy="801963"/>
            <a:chOff x="6268003" y="2558790"/>
            <a:chExt cx="2205000" cy="2835000"/>
          </a:xfrm>
          <a:solidFill>
            <a:srgbClr val="E2AFF9"/>
          </a:solidFill>
        </p:grpSpPr>
        <p:sp>
          <p:nvSpPr>
            <p:cNvPr id="18" name="Прямоугольник: скругленные углы 1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ACBB46A-0072-418B-92D5-299278E1F6E9}"/>
                </a:ext>
              </a:extLst>
            </p:cNvPr>
            <p:cNvSpPr/>
            <p:nvPr/>
          </p:nvSpPr>
          <p:spPr>
            <a:xfrm>
              <a:off x="6268003" y="2558790"/>
              <a:ext cx="2205000" cy="2835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1D5EFD9-8178-4E2F-8A81-2B554D858D84}"/>
                </a:ext>
              </a:extLst>
            </p:cNvPr>
            <p:cNvSpPr/>
            <p:nvPr/>
          </p:nvSpPr>
          <p:spPr>
            <a:xfrm>
              <a:off x="7010503" y="4448790"/>
              <a:ext cx="720000" cy="72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FA0D65CD-811E-4B19-8B7E-0A797CB460A8}"/>
                </a:ext>
              </a:extLst>
            </p:cNvPr>
            <p:cNvSpPr/>
            <p:nvPr/>
          </p:nvSpPr>
          <p:spPr>
            <a:xfrm>
              <a:off x="7258003" y="5102190"/>
              <a:ext cx="228994" cy="2908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C4E17E1-6E4C-4D21-91B3-2524E896A41E}"/>
                </a:ext>
              </a:extLst>
            </p:cNvPr>
            <p:cNvSpPr/>
            <p:nvPr/>
          </p:nvSpPr>
          <p:spPr>
            <a:xfrm>
              <a:off x="7444484" y="5142489"/>
              <a:ext cx="147601" cy="1476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8CAD95D-DFA0-4F35-A503-4EFF30EB39AE}"/>
                </a:ext>
              </a:extLst>
            </p:cNvPr>
            <p:cNvSpPr/>
            <p:nvPr/>
          </p:nvSpPr>
          <p:spPr>
            <a:xfrm>
              <a:off x="7152915" y="5142489"/>
              <a:ext cx="147600" cy="147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A77FB629-7974-4D6D-8834-35F4CADD3591}"/>
                </a:ext>
              </a:extLst>
            </p:cNvPr>
            <p:cNvSpPr/>
            <p:nvPr/>
          </p:nvSpPr>
          <p:spPr>
            <a:xfrm>
              <a:off x="7444574" y="5216289"/>
              <a:ext cx="228994" cy="177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6A4C9475-8868-43AE-8D48-E5519DC9B0BF}"/>
                </a:ext>
              </a:extLst>
            </p:cNvPr>
            <p:cNvSpPr/>
            <p:nvPr/>
          </p:nvSpPr>
          <p:spPr>
            <a:xfrm>
              <a:off x="7071521" y="5225405"/>
              <a:ext cx="228994" cy="1683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AE0135F0-EA9F-47DD-924D-EB74672C6D8B}"/>
                </a:ext>
              </a:extLst>
            </p:cNvPr>
            <p:cNvSpPr/>
            <p:nvPr/>
          </p:nvSpPr>
          <p:spPr>
            <a:xfrm>
              <a:off x="6450227" y="2575221"/>
              <a:ext cx="1734384" cy="2284829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endParaRPr lang="ru-RU" sz="1200" b="1" dirty="0">
                <a:solidFill>
                  <a:srgbClr val="002060"/>
                </a:solidFill>
                <a:latin typeface="Georgia" panose="02040502050405020303" pitchFamily="18" charset="0"/>
              </a:endParaRPr>
            </a:p>
            <a:p>
              <a:pPr algn="ctr"/>
              <a:r>
                <a:rPr lang="ru-RU" sz="1200" b="1" dirty="0" smtClean="0">
                  <a:latin typeface="Georgia" panose="02040502050405020303" pitchFamily="18" charset="0"/>
                </a:rPr>
                <a:t>Обязательная часть</a:t>
              </a:r>
              <a:endParaRPr lang="ru-RU" sz="1200" b="1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31" name="Группа 3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FDFD5CE-DFFF-445E-A0BB-95E4AF59A3AE}"/>
              </a:ext>
            </a:extLst>
          </p:cNvPr>
          <p:cNvGrpSpPr/>
          <p:nvPr/>
        </p:nvGrpSpPr>
        <p:grpSpPr>
          <a:xfrm>
            <a:off x="7226750" y="2291365"/>
            <a:ext cx="2040065" cy="785993"/>
            <a:chOff x="3487867" y="2050433"/>
            <a:chExt cx="2205000" cy="2835000"/>
          </a:xfrm>
          <a:solidFill>
            <a:srgbClr val="C664F4"/>
          </a:solidFill>
        </p:grpSpPr>
        <p:sp>
          <p:nvSpPr>
            <p:cNvPr id="33" name="Прямоугольник: скругленные углы 3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56A4EE1-E752-47F0-B921-8F07615146E8}"/>
                </a:ext>
              </a:extLst>
            </p:cNvPr>
            <p:cNvSpPr/>
            <p:nvPr/>
          </p:nvSpPr>
          <p:spPr>
            <a:xfrm>
              <a:off x="3487867" y="2050433"/>
              <a:ext cx="2205000" cy="2835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0D5C53B-1BAE-49E3-A7DB-B144E21AFDE9}"/>
                </a:ext>
              </a:extLst>
            </p:cNvPr>
            <p:cNvSpPr/>
            <p:nvPr/>
          </p:nvSpPr>
          <p:spPr>
            <a:xfrm>
              <a:off x="4477867" y="4593833"/>
              <a:ext cx="228994" cy="2909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1917451-A749-46C0-99DC-2A785903540D}"/>
                </a:ext>
              </a:extLst>
            </p:cNvPr>
            <p:cNvSpPr/>
            <p:nvPr/>
          </p:nvSpPr>
          <p:spPr>
            <a:xfrm>
              <a:off x="4664348" y="4634132"/>
              <a:ext cx="147601" cy="14760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E90B94EA-22A7-45C1-B386-F01A24B03F24}"/>
                </a:ext>
              </a:extLst>
            </p:cNvPr>
            <p:cNvSpPr/>
            <p:nvPr/>
          </p:nvSpPr>
          <p:spPr>
            <a:xfrm>
              <a:off x="4372779" y="4634132"/>
              <a:ext cx="147600" cy="1476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D13DD72-D267-4855-9DD6-C2976CFE1EB0}"/>
                </a:ext>
              </a:extLst>
            </p:cNvPr>
            <p:cNvSpPr/>
            <p:nvPr/>
          </p:nvSpPr>
          <p:spPr>
            <a:xfrm>
              <a:off x="4664438" y="4707932"/>
              <a:ext cx="228994" cy="1775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ик 38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ACA43D5A-9572-4ABB-90E9-303CF4D866CC}"/>
                </a:ext>
              </a:extLst>
            </p:cNvPr>
            <p:cNvSpPr/>
            <p:nvPr/>
          </p:nvSpPr>
          <p:spPr>
            <a:xfrm>
              <a:off x="4291385" y="4717048"/>
              <a:ext cx="228994" cy="1683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8D9602F-8FE9-4FB0-8E67-6FDE1FBAA83D}"/>
                </a:ext>
              </a:extLst>
            </p:cNvPr>
            <p:cNvSpPr/>
            <p:nvPr/>
          </p:nvSpPr>
          <p:spPr>
            <a:xfrm>
              <a:off x="4238459" y="2066866"/>
              <a:ext cx="703328" cy="461665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ctr"/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7425419" y="2307172"/>
            <a:ext cx="17796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Georgia" panose="02040502050405020303" pitchFamily="18" charset="0"/>
                <a:ea typeface="Calibri" panose="020F0502020204030204" pitchFamily="34" charset="0"/>
              </a:rPr>
              <a:t>Часть формируемая </a:t>
            </a:r>
            <a:r>
              <a:rPr lang="ru-RU" sz="1100" b="1" dirty="0">
                <a:latin typeface="Georgia" panose="02040502050405020303" pitchFamily="18" charset="0"/>
                <a:ea typeface="Calibri" panose="020F0502020204030204" pitchFamily="34" charset="0"/>
              </a:rPr>
              <a:t>участниками образовательных отношений </a:t>
            </a:r>
            <a:endParaRPr lang="ru-RU" sz="1100" b="1" dirty="0">
              <a:latin typeface="Georgia" panose="02040502050405020303" pitchFamily="18" charset="0"/>
            </a:endParaRPr>
          </a:p>
        </p:txBody>
      </p:sp>
      <p:sp>
        <p:nvSpPr>
          <p:cNvPr id="40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2E94D09-2047-4FE0-BD73-E307368E632E}"/>
              </a:ext>
            </a:extLst>
          </p:cNvPr>
          <p:cNvSpPr txBox="1">
            <a:spLocks/>
          </p:cNvSpPr>
          <p:nvPr/>
        </p:nvSpPr>
        <p:spPr>
          <a:xfrm>
            <a:off x="1902812" y="811927"/>
            <a:ext cx="8291512" cy="12922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000" dirty="0">
              <a:latin typeface="Georgia" panose="02040502050405020303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902813" y="3153152"/>
            <a:ext cx="8139111" cy="266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b="1" dirty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Обязательная часть </a:t>
            </a:r>
            <a:r>
              <a:rPr lang="ru-RU" sz="1200" b="1" dirty="0" smtClean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 ДО 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в соответствии с ФГОС ДО с учетом Федеральной образовательной программы дошкольного образования.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b="1" dirty="0">
                <a:solidFill>
                  <a:srgbClr val="FFFF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В части ОП, формируемой участниками образовательных отношений МБДОУ, представлены элементы авторских образовательных программ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 «Мы живем на Урале» - методическое пособие, учитывающее специфику национальных, социокультурных и иных условий, в которых осуществляется образовательная деятельность с детьми дошкольного возраста (Толстикова О.В., Савельева О.В.)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Программа "От рождения до школы" под редакцией Н.Е. </a:t>
            </a:r>
            <a:r>
              <a:rPr lang="ru-RU" sz="12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Вераксы</a:t>
            </a:r>
            <a:endParaRPr lang="ru-RU" sz="1200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Парциальная программа «Цветные ладошки» Лыковой И.А.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4.Т.Б. Филичевой, Г.В. Чиркиной</a:t>
            </a:r>
            <a:r>
              <a:rPr lang="ru-RU" sz="1200" dirty="0">
                <a:solidFill>
                  <a:srgbClr val="FF0000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«Программа воспитания и обучения детей с фонетико-фонематическим недоразвитием речи», «Программа воспитания и обучения детей с </a:t>
            </a:r>
            <a:r>
              <a:rPr lang="ru-RU" sz="12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общим недоразвитием речи»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Программа О.С. Ушаковой «Развитие речи дошкольников»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Парциальная программа "Ладушки" по музыкальному развитию, </a:t>
            </a:r>
            <a:r>
              <a:rPr lang="ru-RU" sz="12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И.Каплунова</a:t>
            </a:r>
            <a:r>
              <a:rPr lang="ru-RU" sz="12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И.  </a:t>
            </a:r>
            <a:r>
              <a:rPr lang="ru-RU" sz="1200" dirty="0" err="1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Новокольцева</a:t>
            </a:r>
            <a:endParaRPr lang="ru-RU" sz="1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0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2140" y="1140898"/>
            <a:ext cx="9144000" cy="386770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581025" algn="l"/>
              </a:tabLst>
            </a:pP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реализуется на государственном языке Российской Федерации в течение всего времени пребывания детей в дошкольной образовательной организации. </a:t>
            </a:r>
            <a:b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Объем обязательной части ОП составляет не менее 60% от ее общего объема. Объем части, формируемой участниками образовательных отношений, составляет не более 40% от ее общего объема. Обе части являются взаимодополняющими и необходимыми с точки зрения реализации требований ФГОС ДО и ФОП ДО.</a:t>
            </a:r>
            <a:b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Georgia" panose="02040502050405020303" pitchFamily="18" charset="0"/>
              </a:rPr>
              <a:t>Направления обучения и воспитания – образовательные области: </a:t>
            </a:r>
            <a:br>
              <a:rPr lang="ru-RU" sz="2000" dirty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ru-RU" sz="1600" dirty="0">
                <a:latin typeface="Georgia" panose="02040502050405020303" pitchFamily="18" charset="0"/>
              </a:rPr>
              <a:t>«Социально – коммуникативное развитие» </a:t>
            </a:r>
            <a:br>
              <a:rPr lang="ru-RU" sz="1600" dirty="0">
                <a:latin typeface="Georgia" panose="02040502050405020303" pitchFamily="18" charset="0"/>
              </a:rPr>
            </a:br>
            <a:r>
              <a:rPr lang="ru-RU" sz="1600" dirty="0">
                <a:latin typeface="Georgia" panose="02040502050405020303" pitchFamily="18" charset="0"/>
              </a:rPr>
              <a:t>- «Познавательное развитие» </a:t>
            </a:r>
            <a:br>
              <a:rPr lang="ru-RU" sz="1600" dirty="0">
                <a:latin typeface="Georgia" panose="02040502050405020303" pitchFamily="18" charset="0"/>
              </a:rPr>
            </a:br>
            <a:r>
              <a:rPr lang="ru-RU" sz="1600" dirty="0">
                <a:latin typeface="Georgia" panose="02040502050405020303" pitchFamily="18" charset="0"/>
              </a:rPr>
              <a:t>- «Речевое развитие» </a:t>
            </a:r>
            <a:br>
              <a:rPr lang="ru-RU" sz="1600" dirty="0">
                <a:latin typeface="Georgia" panose="02040502050405020303" pitchFamily="18" charset="0"/>
              </a:rPr>
            </a:br>
            <a:r>
              <a:rPr lang="ru-RU" sz="1600" dirty="0">
                <a:latin typeface="Georgia" panose="02040502050405020303" pitchFamily="18" charset="0"/>
              </a:rPr>
              <a:t>- «Художественно – эстетическое развитие» </a:t>
            </a:r>
            <a:br>
              <a:rPr lang="ru-RU" sz="1600" dirty="0">
                <a:latin typeface="Georgia" panose="02040502050405020303" pitchFamily="18" charset="0"/>
              </a:rPr>
            </a:br>
            <a:r>
              <a:rPr lang="ru-RU" sz="1600" dirty="0">
                <a:latin typeface="Georgia" panose="02040502050405020303" pitchFamily="18" charset="0"/>
              </a:rPr>
              <a:t>- «Физическое развитие»</a:t>
            </a:r>
            <a: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0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606F194-5996-4A6C-9476-5EE08628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151" y="365125"/>
            <a:ext cx="10101649" cy="13255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Структура ОП ДО МБДОУ – детского сада № 347</a:t>
            </a:r>
            <a:endParaRPr lang="ru-RU" sz="2800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0449FC1-EE1F-4BF0-9781-9F9E9B2B8189}"/>
              </a:ext>
            </a:extLst>
          </p:cNvPr>
          <p:cNvSpPr/>
          <p:nvPr/>
        </p:nvSpPr>
        <p:spPr>
          <a:xfrm>
            <a:off x="1741715" y="2389843"/>
            <a:ext cx="2886075" cy="3180550"/>
          </a:xfrm>
          <a:prstGeom prst="rect">
            <a:avLst/>
          </a:prstGeom>
          <a:solidFill>
            <a:srgbClr val="E1AD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F499390-2113-45FA-ADAA-9032334D6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560" y="2499530"/>
            <a:ext cx="2792627" cy="2968363"/>
          </a:xfrm>
          <a:solidFill>
            <a:srgbClr val="E1ADF9"/>
          </a:solidFill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Представлены: </a:t>
            </a:r>
            <a:endParaRPr lang="ru-RU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цели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, задачи, принципы и подходы к ее формированию; </a:t>
            </a:r>
            <a:endParaRPr lang="ru-RU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планируемые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результаты освоения ОП ДО в младенческом, раннем, дошкольном возрастах, а также на этапе завершения освоения ОП ДО; </a:t>
            </a:r>
            <a:endParaRPr lang="ru-RU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характеристики </a:t>
            </a:r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особенностей развития детей младенческого, раннего и дошкольного возрастов, подходы к педагогической диагностике планируемых результатов</a:t>
            </a:r>
            <a:r>
              <a:rPr lang="ru-RU" dirty="0">
                <a:latin typeface="Georgia" panose="02040502050405020303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2CE48F2-BCAB-40B9-84E2-0A91DA538CC8}"/>
              </a:ext>
            </a:extLst>
          </p:cNvPr>
          <p:cNvSpPr/>
          <p:nvPr/>
        </p:nvSpPr>
        <p:spPr>
          <a:xfrm>
            <a:off x="2808516" y="2048542"/>
            <a:ext cx="716419" cy="26590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09333942-EE66-44FB-B4A4-9657FB3A7F40}"/>
              </a:ext>
            </a:extLst>
          </p:cNvPr>
          <p:cNvSpPr txBox="1"/>
          <p:nvPr/>
        </p:nvSpPr>
        <p:spPr>
          <a:xfrm>
            <a:off x="1985011" y="1941855"/>
            <a:ext cx="2215727" cy="58477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Целевой </a:t>
            </a:r>
          </a:p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раздел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5803487C-720E-4076-87D1-936DF09CB4D0}"/>
              </a:ext>
            </a:extLst>
          </p:cNvPr>
          <p:cNvSpPr/>
          <p:nvPr/>
        </p:nvSpPr>
        <p:spPr>
          <a:xfrm>
            <a:off x="4775199" y="2041174"/>
            <a:ext cx="2886075" cy="3750026"/>
          </a:xfrm>
          <a:prstGeom prst="rect">
            <a:avLst/>
          </a:prstGeom>
          <a:solidFill>
            <a:srgbClr val="E3B2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EF53177-4885-464C-B16B-E3371D097175}"/>
              </a:ext>
            </a:extLst>
          </p:cNvPr>
          <p:cNvSpPr txBox="1"/>
          <p:nvPr/>
        </p:nvSpPr>
        <p:spPr>
          <a:xfrm>
            <a:off x="4813300" y="2147267"/>
            <a:ext cx="2809876" cy="2968363"/>
          </a:xfrm>
          <a:prstGeom prst="rect">
            <a:avLst/>
          </a:prstGeom>
          <a:solidFill>
            <a:srgbClr val="E2B1FA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Включает</a:t>
            </a: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ru-RU" sz="900" b="1" dirty="0">
                <a:solidFill>
                  <a:schemeClr val="tx1"/>
                </a:solidFill>
                <a:latin typeface="Georgia" panose="02040502050405020303" pitchFamily="18" charset="0"/>
              </a:rPr>
              <a:t>задачи и содержания образовательной деятельности по каждой из образовательных областей для всех возрастных групп воспитанников в соответствии с ФОП ДО и с учетом используемых методических пособий, обеспечивающих реализацию данного содержания. </a:t>
            </a:r>
            <a:endParaRPr lang="ru-RU" sz="9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ru-RU" sz="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- </a:t>
            </a:r>
            <a:r>
              <a:rPr lang="ru-RU" sz="900" b="1" dirty="0">
                <a:solidFill>
                  <a:schemeClr val="tx1"/>
                </a:solidFill>
                <a:latin typeface="Georgia" panose="02040502050405020303" pitchFamily="18" charset="0"/>
              </a:rPr>
              <a:t>вариативные формы, способы, методы и средства реализации ОП ДО с учетом возрастных и индивидуальных особенностей воспитанников, специфики их образовательных потребностей и интересов; </a:t>
            </a:r>
          </a:p>
          <a:p>
            <a:pPr marL="0" indent="0" algn="just">
              <a:buNone/>
            </a:pPr>
            <a:r>
              <a:rPr lang="ru-RU" sz="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-особенности </a:t>
            </a:r>
            <a:r>
              <a:rPr lang="ru-RU" sz="900" b="1" dirty="0">
                <a:solidFill>
                  <a:schemeClr val="tx1"/>
                </a:solidFill>
                <a:latin typeface="Georgia" panose="02040502050405020303" pitchFamily="18" charset="0"/>
              </a:rPr>
              <a:t>образовательной деятельности разных видов и культурных практик; - способы поддержки детской инициативы; - особенности взаимодействия педагогического коллектива с семьями обучающихся; </a:t>
            </a:r>
          </a:p>
          <a:p>
            <a:pPr marL="0" indent="0" algn="just">
              <a:buNone/>
            </a:pPr>
            <a:r>
              <a:rPr lang="ru-RU" sz="9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-образовательную </a:t>
            </a:r>
            <a:r>
              <a:rPr lang="ru-RU" sz="900" b="1" dirty="0">
                <a:solidFill>
                  <a:schemeClr val="tx1"/>
                </a:solidFill>
                <a:latin typeface="Georgia" panose="02040502050405020303" pitchFamily="18" charset="0"/>
              </a:rPr>
              <a:t>деятельность по профессиональной коррекции нарушений развития. </a:t>
            </a:r>
            <a:endParaRPr lang="ru-RU" sz="9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73F993D5-4FF0-4549-BD49-4A9535DA182D}"/>
              </a:ext>
            </a:extLst>
          </p:cNvPr>
          <p:cNvSpPr txBox="1"/>
          <p:nvPr/>
        </p:nvSpPr>
        <p:spPr>
          <a:xfrm>
            <a:off x="5036119" y="1373740"/>
            <a:ext cx="2288038" cy="584775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Georgia" panose="02040502050405020303" pitchFamily="18" charset="0"/>
              </a:rPr>
              <a:t>Содержательный раздел</a:t>
            </a:r>
            <a:endParaRPr lang="ru-RU" sz="1600" b="1" dirty="0">
              <a:latin typeface="Georgia" panose="02040502050405020303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4ED363B6-5B05-429F-B0DC-759B5F730A44}"/>
              </a:ext>
            </a:extLst>
          </p:cNvPr>
          <p:cNvSpPr/>
          <p:nvPr/>
        </p:nvSpPr>
        <p:spPr>
          <a:xfrm>
            <a:off x="7808688" y="2406269"/>
            <a:ext cx="2886075" cy="3180550"/>
          </a:xfrm>
          <a:prstGeom prst="rect">
            <a:avLst/>
          </a:prstGeom>
          <a:solidFill>
            <a:srgbClr val="BC48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978DDB2A-F31A-40C6-B54A-65162D4C9428}"/>
              </a:ext>
            </a:extLst>
          </p:cNvPr>
          <p:cNvSpPr txBox="1"/>
          <p:nvPr/>
        </p:nvSpPr>
        <p:spPr>
          <a:xfrm>
            <a:off x="7846787" y="2474817"/>
            <a:ext cx="2809876" cy="2667001"/>
          </a:xfrm>
          <a:prstGeom prst="rect">
            <a:avLst/>
          </a:prstGeom>
          <a:solidFill>
            <a:srgbClr val="BC48F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Содержит: </a:t>
            </a:r>
            <a:endParaRPr lang="ru-RU" sz="11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sz="11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психологопедагогические</a:t>
            </a: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и кадровые условия реализации ОП ДО; </a:t>
            </a:r>
            <a:endParaRPr lang="ru-RU" sz="11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организацию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развивающей </a:t>
            </a:r>
            <a:r>
              <a:rPr lang="ru-RU" sz="1100" b="1" dirty="0" err="1">
                <a:solidFill>
                  <a:schemeClr val="tx1"/>
                </a:solidFill>
                <a:latin typeface="Georgia" panose="02040502050405020303" pitchFamily="18" charset="0"/>
              </a:rPr>
              <a:t>предметнопространственной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 среды</a:t>
            </a: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1100" b="1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материальнотехническое</a:t>
            </a: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обеспечение ОП ДО; </a:t>
            </a:r>
          </a:p>
          <a:p>
            <a:pPr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обеспеченность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методическими материалами и средствами обучения и воспитания. </a:t>
            </a:r>
            <a:endParaRPr lang="ru-RU" sz="1100" b="1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>
              <a:buFontTx/>
              <a:buChar char="-"/>
            </a:pPr>
            <a:r>
              <a:rPr lang="ru-RU" sz="11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 </a:t>
            </a:r>
            <a:r>
              <a:rPr lang="ru-RU" sz="1100" b="1" dirty="0">
                <a:solidFill>
                  <a:schemeClr val="tx1"/>
                </a:solidFill>
                <a:latin typeface="Georgia" panose="02040502050405020303" pitchFamily="18" charset="0"/>
              </a:rPr>
              <a:t>разделе представлены режим групп, календарный план воспитательной работы.</a:t>
            </a:r>
            <a:endParaRPr lang="ru-RU" sz="11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B5A8D12C-6A0B-45DC-A01B-A2B03C0D3EF6}"/>
              </a:ext>
            </a:extLst>
          </p:cNvPr>
          <p:cNvSpPr txBox="1"/>
          <p:nvPr/>
        </p:nvSpPr>
        <p:spPr>
          <a:xfrm>
            <a:off x="8017639" y="1959560"/>
            <a:ext cx="2449121" cy="52322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Georgia" panose="02040502050405020303" pitchFamily="18" charset="0"/>
              </a:rPr>
              <a:t>Организационный раздел</a:t>
            </a:r>
            <a:endParaRPr lang="ru-RU" sz="14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1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8D43DBBC-6CF4-4150-A439-4C5AF9F1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746" y="1680519"/>
            <a:ext cx="8215184" cy="2982097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FFFF00"/>
                </a:solidFill>
                <a:latin typeface="Georgia" panose="02040502050405020303" pitchFamily="18" charset="0"/>
              </a:rPr>
              <a:t>Содержательный раздел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включает </a:t>
            </a:r>
            <a:r>
              <a:rPr lang="ru-RU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программу </a:t>
            </a:r>
            <a:r>
              <a:rPr lang="ru-RU" sz="2400" dirty="0">
                <a:solidFill>
                  <a:schemeClr val="tx1"/>
                </a:solidFill>
                <a:latin typeface="Georgia" panose="02040502050405020303" pitchFamily="18" charset="0"/>
              </a:rPr>
              <a:t>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a:t>
            </a:r>
            <a:endParaRPr lang="ru-RU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26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a14="http://schemas.microsoft.com/office/drawing/2010/main" xmlns:p14="http://schemas.microsoft.com/office/powerpoint/2010/main" xmlns="" id="{C918B255-93BC-4366-989A-4F85B0C50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790" y="966488"/>
            <a:ext cx="8291286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Georgia" panose="02040502050405020303" pitchFamily="18" charset="0"/>
              </a:rPr>
              <a:t>Участниками образовательного процесса являются ребенок, </a:t>
            </a:r>
            <a:r>
              <a:rPr lang="ru-RU" sz="2400" dirty="0" smtClean="0">
                <a:latin typeface="Georgia" panose="02040502050405020303" pitchFamily="18" charset="0"/>
              </a:rPr>
              <a:t>родители, педагоги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Направление деятельности</a:t>
            </a:r>
            <a:endParaRPr lang="ru-RU" sz="2400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142393"/>
              </p:ext>
            </p:extLst>
          </p:nvPr>
        </p:nvGraphicFramePr>
        <p:xfrm>
          <a:off x="1472611" y="2516916"/>
          <a:ext cx="9113011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5475"/>
                <a:gridCol w="1614617"/>
                <a:gridCol w="2430162"/>
                <a:gridCol w="32127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Направление взаимодействия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Задачи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Содержания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Диагностико</a:t>
                      </a:r>
                      <a:r>
                        <a:rPr lang="ru-RU" sz="1000" b="1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-аналитическое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планирование работы с семьей с учетом полученных данных и их анализа;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выбор адекватных способов и методов взаимодействия с родителями;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согласование воспитательных задач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ru-RU" sz="1000" dirty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Получение </a:t>
                      </a: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анализ данных: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семье каждого обучающегося, ее запросах в отношении охраны здоровья и развития ребенка;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 уровне психолого-педагогической компетентности родителей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опросы; социологические срезы;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наблюдения за процессом общения членов семьи с ребенком;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индивидуальные блокноты;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«Открытый микрофон»;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беседы с родителями;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знакомство с семейными традициями (проекты);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дни (недели) открытых дверей, открытые просмотры занятий и других видов деятельности детей </a:t>
                      </a:r>
                      <a:endParaRPr lang="ru-RU" sz="10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70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9="http://schemas.microsoft.com/office/powerpoint/2015/09/main" xmlns:p15="http://schemas.microsoft.com/office/powerpoint/2012/main" xmlns:a14="http://schemas.microsoft.com/office/drawing/2010/main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643857"/>
              </p:ext>
            </p:extLst>
          </p:nvPr>
        </p:nvGraphicFramePr>
        <p:xfrm>
          <a:off x="1563228" y="950995"/>
          <a:ext cx="9310718" cy="4996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304"/>
                <a:gridCol w="1704262"/>
                <a:gridCol w="2517065"/>
                <a:gridCol w="3348087"/>
              </a:tblGrid>
              <a:tr h="4691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Просветительское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просвещение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родителей;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психолого-педагогическая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помощь и сопровождение семей детей дошкольного, младенческого и раннего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возрастов.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информирование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о факторах, положительно влияющих на физическое и психическое здоровье ребёнка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вопросы особенностей развития детей младенческого, раннего и дошкольного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возрастов;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рекомендация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родителям эффективных методов обучения и воспитания детей определенного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возраста;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государственная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политика в области МБДОУ, включая меры господдержки семей с детьми дошкольного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возраста;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особенности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реализуемой в МБДОУ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Программы;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условия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пребывания ребенка в группе МБДОУ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;</a:t>
                      </a:r>
                    </a:p>
                    <a:p>
                      <a:pPr marL="171450" lvl="0" indent="-1714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содержание и методы образовательной работы с детьми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групповые родительские собрания;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конференции;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круглые столы;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семинары-практикумы;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дни (недели) открытых дверей,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открытые просмотры занятий и других видов деятельности детей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консультации;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педагогические гостиные;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родительские клубы и др.;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интерактивные мероприятия «Устами младенца о …?»;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информационные проспекты, стенды, бюллетени, устные журналы для родителей;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плакаты и брошюры, издаваемые для родителей;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еженедельные записки.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педагогические библиотеки для родителей;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личные блокноты.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сайты МБДОУ и социальные группы в сети Интернет;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фотографии, выставки детских работ, совместных работ родителей и детей и др.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16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1044</Words>
  <Application>Microsoft Office PowerPoint</Application>
  <PresentationFormat>Широкоэкранный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Symbol</vt:lpstr>
      <vt:lpstr>Times New Roman</vt:lpstr>
      <vt:lpstr>Тема Office</vt:lpstr>
      <vt:lpstr>     Муниципальное бюджетное дошкольное образовательное учреждение – детский сад № 347  Краткая презентация к образовательной программе дошкольного образования  Дополнительный раздел ОП ДО  для родителей (законных представителей)  </vt:lpstr>
      <vt:lpstr>Презентация PowerPoint</vt:lpstr>
      <vt:lpstr>Презентация PowerPoint</vt:lpstr>
      <vt:lpstr>В соответствии с требованиями ФГОС ДО Образовательная программа МБДОУ – детского сада № 347  состоит включает три основных раздела: целевой, содержательный и организационный, в каждом из которых отражены </vt:lpstr>
      <vt:lpstr>Программа реализуется на государственном языке Российской Федерации в течение всего времени пребывания детей в дошкольной образовательной организации.  Объем обязательной части ОП составляет не менее 60% от ее общего объема. Объем части, формируемой участниками образовательных отношений, составляет не более 40% от ее общего объема. Обе части являются взаимодополняющими и необходимыми с точки зрения реализации требований ФГОС ДО и ФОП ДО.  Направления обучения и воспитания – образовательные области:  «Социально – коммуникативное развитие»  - «Познавательное развитие»  - «Речевое развитие»  - «Художественно – эстетическое развитие»  - «Физическое развитие» </vt:lpstr>
      <vt:lpstr>Структура ОП ДО МБДОУ – детского сада № 347</vt:lpstr>
      <vt:lpstr>Содержательный раздел включает программу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обществе. </vt:lpstr>
      <vt:lpstr>Участниками образовательного процесса являются ребенок, родители, педагоги Направление деятельности</vt:lpstr>
      <vt:lpstr>Презентация PowerPoint</vt:lpstr>
      <vt:lpstr>Презентация PowerPoint</vt:lpstr>
      <vt:lpstr>Презентация PowerPoint</vt:lpstr>
      <vt:lpstr>Контингент воспитанников распределен по возрастным группам в соответствии закономерностями психического развития ребенка (или с общими характеристиками возрастного развития детей или с возрастными характеристиками детей).   Основной структурной единицей - является группа.  В ДОУ функционирует 11 групп.   Группы созданы по возрастному принципу.  - раннего возраста (1.5-2)– 2 группы:  - младшая группа (2-3 года) – 1 группа; - 2 младшая группа (3-4 года) – 2 группы; - средняя группа (4-5 лет) – 2 группы - старшая группа (5-6 лет) – 2 группы; - подготовительная к школе группа (6-7 лет) – 2 группы </vt:lpstr>
      <vt:lpstr>Общие сведения  ДЕПАРТАМЕНТ ОБРАЗОВАНИЯ АДМИНИСТРАЦИИ ГОРОДА ЕКАТЕРИНБУРГА Муниципальное бюджетное дошкольное образовательное учреждение  -  детский  сад № 347 МБДОУ – детский сад № 347 620144, Свердловская обл. г. Екатеринбург, ул. Шейкмана, д. 116 Тел.: (343) 308-0046, 308-00-47 ИНН/КПП 6661083102/667101001  Е-mail:  ya.mdou347@yandex.ru  Мы в социальных сетях:  https://vk.com/public217064293  Официальный сайт   https://347.tvoysadik.ru/   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№347</cp:lastModifiedBy>
  <cp:revision>30</cp:revision>
  <dcterms:created xsi:type="dcterms:W3CDTF">2021-05-05T06:13:49Z</dcterms:created>
  <dcterms:modified xsi:type="dcterms:W3CDTF">2024-12-25T09:25:20Z</dcterms:modified>
</cp:coreProperties>
</file>